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65"/>
  </p:notesMasterIdLst>
  <p:sldIdLst>
    <p:sldId id="277" r:id="rId2"/>
    <p:sldId id="283" r:id="rId3"/>
    <p:sldId id="257" r:id="rId4"/>
    <p:sldId id="284" r:id="rId5"/>
    <p:sldId id="285" r:id="rId6"/>
    <p:sldId id="274" r:id="rId7"/>
    <p:sldId id="275" r:id="rId8"/>
    <p:sldId id="280" r:id="rId9"/>
    <p:sldId id="276" r:id="rId10"/>
    <p:sldId id="286" r:id="rId11"/>
    <p:sldId id="317" r:id="rId12"/>
    <p:sldId id="292" r:id="rId13"/>
    <p:sldId id="305" r:id="rId14"/>
    <p:sldId id="258" r:id="rId15"/>
    <p:sldId id="269" r:id="rId16"/>
    <p:sldId id="287" r:id="rId17"/>
    <p:sldId id="295" r:id="rId18"/>
    <p:sldId id="296" r:id="rId19"/>
    <p:sldId id="259" r:id="rId20"/>
    <p:sldId id="306" r:id="rId21"/>
    <p:sldId id="290" r:id="rId22"/>
    <p:sldId id="278" r:id="rId23"/>
    <p:sldId id="260" r:id="rId24"/>
    <p:sldId id="307" r:id="rId25"/>
    <p:sldId id="261" r:id="rId26"/>
    <p:sldId id="282" r:id="rId27"/>
    <p:sldId id="297" r:id="rId28"/>
    <p:sldId id="298" r:id="rId29"/>
    <p:sldId id="291" r:id="rId30"/>
    <p:sldId id="262" r:id="rId31"/>
    <p:sldId id="318" r:id="rId32"/>
    <p:sldId id="263" r:id="rId33"/>
    <p:sldId id="310" r:id="rId34"/>
    <p:sldId id="308" r:id="rId35"/>
    <p:sldId id="309" r:id="rId36"/>
    <p:sldId id="299" r:id="rId37"/>
    <p:sldId id="293" r:id="rId38"/>
    <p:sldId id="311" r:id="rId39"/>
    <p:sldId id="289" r:id="rId40"/>
    <p:sldId id="312" r:id="rId41"/>
    <p:sldId id="294" r:id="rId42"/>
    <p:sldId id="264" r:id="rId43"/>
    <p:sldId id="313" r:id="rId44"/>
    <p:sldId id="314" r:id="rId45"/>
    <p:sldId id="315" r:id="rId46"/>
    <p:sldId id="265" r:id="rId47"/>
    <p:sldId id="266" r:id="rId48"/>
    <p:sldId id="268" r:id="rId49"/>
    <p:sldId id="267" r:id="rId50"/>
    <p:sldId id="270" r:id="rId51"/>
    <p:sldId id="271" r:id="rId52"/>
    <p:sldId id="300" r:id="rId53"/>
    <p:sldId id="272" r:id="rId54"/>
    <p:sldId id="273" r:id="rId55"/>
    <p:sldId id="288" r:id="rId56"/>
    <p:sldId id="281" r:id="rId57"/>
    <p:sldId id="319" r:id="rId58"/>
    <p:sldId id="316" r:id="rId59"/>
    <p:sldId id="320" r:id="rId60"/>
    <p:sldId id="301" r:id="rId61"/>
    <p:sldId id="302" r:id="rId62"/>
    <p:sldId id="303" r:id="rId63"/>
    <p:sldId id="304" r:id="rId64"/>
  </p:sldIdLst>
  <p:sldSz cx="9144000" cy="6858000" type="screen4x3"/>
  <p:notesSz cx="6858000" cy="9144000"/>
  <p:custDataLst>
    <p:tags r:id="rId66"/>
  </p:custData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66" autoAdjust="0"/>
    <p:restoredTop sz="91219" autoAdjust="0"/>
  </p:normalViewPr>
  <p:slideViewPr>
    <p:cSldViewPr>
      <p:cViewPr varScale="1">
        <p:scale>
          <a:sx n="69" d="100"/>
          <a:sy n="69" d="100"/>
        </p:scale>
        <p:origin x="-66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970468-B130-43BF-9B7B-9D3887550444}" type="datetimeFigureOut">
              <a:rPr lang="cs-CZ" smtClean="0"/>
              <a:pPr/>
              <a:t>31.8.2014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B0DB45-E602-4057-8340-ABC072DF04DD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http://www.</a:t>
            </a:r>
            <a:r>
              <a:rPr lang="cs-CZ" dirty="0" err="1" smtClean="0"/>
              <a:t>youtube.com</a:t>
            </a:r>
            <a:r>
              <a:rPr lang="cs-CZ" dirty="0" smtClean="0"/>
              <a:t>/</a:t>
            </a:r>
            <a:r>
              <a:rPr lang="cs-CZ" dirty="0" err="1" smtClean="0"/>
              <a:t>watch</a:t>
            </a:r>
            <a:r>
              <a:rPr lang="cs-CZ" dirty="0" smtClean="0"/>
              <a:t>?v=4eUibFQKJqI   - </a:t>
            </a:r>
            <a:r>
              <a:rPr lang="cs-CZ" dirty="0" err="1" smtClean="0"/>
              <a:t>demonstration</a:t>
            </a:r>
            <a:endParaRPr lang="cs-CZ" smtClean="0"/>
          </a:p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0DB45-E602-4057-8340-ABC072DF04DD}" type="slidenum">
              <a:rPr lang="cs-CZ" smtClean="0"/>
              <a:pPr/>
              <a:t>4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767ED-0064-4136-B7F6-82E0DC6B3AAE}" type="datetimeFigureOut">
              <a:rPr lang="cs-CZ" smtClean="0"/>
              <a:pPr/>
              <a:t>31.8.2014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93F20-773D-43C4-BEF4-094BBE9088E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767ED-0064-4136-B7F6-82E0DC6B3AAE}" type="datetimeFigureOut">
              <a:rPr lang="cs-CZ" smtClean="0"/>
              <a:pPr/>
              <a:t>31.8.2014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93F20-773D-43C4-BEF4-094BBE9088E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767ED-0064-4136-B7F6-82E0DC6B3AAE}" type="datetimeFigureOut">
              <a:rPr lang="cs-CZ" smtClean="0"/>
              <a:pPr/>
              <a:t>31.8.2014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93F20-773D-43C4-BEF4-094BBE9088E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Nadpis, text a k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6200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066800" y="1752600"/>
            <a:ext cx="3733800" cy="41148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klipart 3"/>
          <p:cNvSpPr>
            <a:spLocks noGrp="1"/>
          </p:cNvSpPr>
          <p:nvPr>
            <p:ph type="clipArt" sz="half" idx="2"/>
          </p:nvPr>
        </p:nvSpPr>
        <p:spPr>
          <a:xfrm>
            <a:off x="4953000" y="1752600"/>
            <a:ext cx="3733800" cy="4114800"/>
          </a:xfrm>
        </p:spPr>
        <p:txBody>
          <a:bodyPr/>
          <a:lstStyle/>
          <a:p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1014413" y="61071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452813" y="610711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881813" y="61071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DC0C032-23F5-4CB2-A6DD-7C351744AAD5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767ED-0064-4136-B7F6-82E0DC6B3AAE}" type="datetimeFigureOut">
              <a:rPr lang="cs-CZ" smtClean="0"/>
              <a:pPr/>
              <a:t>31.8.2014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93F20-773D-43C4-BEF4-094BBE9088E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767ED-0064-4136-B7F6-82E0DC6B3AAE}" type="datetimeFigureOut">
              <a:rPr lang="cs-CZ" smtClean="0"/>
              <a:pPr/>
              <a:t>31.8.2014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93F20-773D-43C4-BEF4-094BBE9088E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767ED-0064-4136-B7F6-82E0DC6B3AAE}" type="datetimeFigureOut">
              <a:rPr lang="cs-CZ" smtClean="0"/>
              <a:pPr/>
              <a:t>31.8.2014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93F20-773D-43C4-BEF4-094BBE9088E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767ED-0064-4136-B7F6-82E0DC6B3AAE}" type="datetimeFigureOut">
              <a:rPr lang="cs-CZ" smtClean="0"/>
              <a:pPr/>
              <a:t>31.8.2014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93F20-773D-43C4-BEF4-094BBE9088E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767ED-0064-4136-B7F6-82E0DC6B3AAE}" type="datetimeFigureOut">
              <a:rPr lang="cs-CZ" smtClean="0"/>
              <a:pPr/>
              <a:t>31.8.2014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93F20-773D-43C4-BEF4-094BBE9088E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767ED-0064-4136-B7F6-82E0DC6B3AAE}" type="datetimeFigureOut">
              <a:rPr lang="cs-CZ" smtClean="0"/>
              <a:pPr/>
              <a:t>31.8.2014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93F20-773D-43C4-BEF4-094BBE9088E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767ED-0064-4136-B7F6-82E0DC6B3AAE}" type="datetimeFigureOut">
              <a:rPr lang="cs-CZ" smtClean="0"/>
              <a:pPr/>
              <a:t>31.8.2014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93F20-773D-43C4-BEF4-094BBE9088E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767ED-0064-4136-B7F6-82E0DC6B3AAE}" type="datetimeFigureOut">
              <a:rPr lang="cs-CZ" smtClean="0"/>
              <a:pPr/>
              <a:t>31.8.2014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93F20-773D-43C4-BEF4-094BBE9088E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C767ED-0064-4136-B7F6-82E0DC6B3AAE}" type="datetimeFigureOut">
              <a:rPr lang="cs-CZ" smtClean="0"/>
              <a:pPr/>
              <a:t>31.8.2014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593F20-773D-43C4-BEF4-094BBE9088EC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mailto:roman.danel@vsb.cz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//upload.wikimedia.org/wikipedia/commons/5/5a/Transistors.agr.jpg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hyperlink" Target="http://en.wikipedia.org/wiki/File:NAMA_Machine_d'Anticyth%C3%A8re_1.jpg" TargetMode="Externa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hyperlink" Target="http://www.tipstoremember.com/wp-content/uploads/2011/11/Mainframe-Computers.jpg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14348" y="785794"/>
            <a:ext cx="7772400" cy="1470025"/>
          </a:xfrm>
        </p:spPr>
        <p:txBody>
          <a:bodyPr/>
          <a:lstStyle/>
          <a:p>
            <a:r>
              <a:rPr lang="cs-CZ" dirty="0" smtClean="0">
                <a:solidFill>
                  <a:srgbClr val="006B5A"/>
                </a:solidFill>
              </a:rPr>
              <a:t>Základy informatiky</a:t>
            </a:r>
            <a:br>
              <a:rPr lang="cs-CZ" dirty="0" smtClean="0">
                <a:solidFill>
                  <a:srgbClr val="006B5A"/>
                </a:solidFill>
              </a:rPr>
            </a:br>
            <a:r>
              <a:rPr lang="cs-CZ" b="1" smtClean="0">
                <a:solidFill>
                  <a:srgbClr val="006B5A"/>
                </a:solidFill>
              </a:rPr>
              <a:t>historie </a:t>
            </a:r>
            <a:r>
              <a:rPr lang="cs-CZ" b="1" smtClean="0">
                <a:solidFill>
                  <a:srgbClr val="006B5A"/>
                </a:solidFill>
              </a:rPr>
              <a:t>informatiky</a:t>
            </a:r>
            <a:endParaRPr lang="cs-CZ" b="1" dirty="0">
              <a:solidFill>
                <a:srgbClr val="006B5A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Ing. Roman </a:t>
            </a:r>
            <a:r>
              <a:rPr lang="cs-CZ" dirty="0" err="1" smtClean="0">
                <a:solidFill>
                  <a:schemeClr val="tx1"/>
                </a:solidFill>
              </a:rPr>
              <a:t>Danel</a:t>
            </a:r>
            <a:r>
              <a:rPr lang="cs-CZ" dirty="0" smtClean="0">
                <a:solidFill>
                  <a:schemeClr val="tx1"/>
                </a:solidFill>
              </a:rPr>
              <a:t>, </a:t>
            </a:r>
            <a:r>
              <a:rPr lang="cs-CZ" dirty="0" err="1" smtClean="0">
                <a:solidFill>
                  <a:schemeClr val="tx1"/>
                </a:solidFill>
              </a:rPr>
              <a:t>Ph.D</a:t>
            </a:r>
            <a:r>
              <a:rPr lang="cs-CZ" dirty="0" smtClean="0">
                <a:solidFill>
                  <a:schemeClr val="tx1"/>
                </a:solidFill>
              </a:rPr>
              <a:t>.</a:t>
            </a:r>
          </a:p>
          <a:p>
            <a:r>
              <a:rPr lang="cs-CZ" sz="1900" dirty="0" err="1" smtClean="0">
                <a:solidFill>
                  <a:schemeClr val="tx1"/>
                </a:solidFill>
                <a:hlinkClick r:id="rId2"/>
              </a:rPr>
              <a:t>roman.danel</a:t>
            </a:r>
            <a:r>
              <a:rPr lang="cs-CZ" sz="1900" dirty="0" smtClean="0">
                <a:solidFill>
                  <a:schemeClr val="tx1"/>
                </a:solidFill>
                <a:hlinkClick r:id="rId2"/>
              </a:rPr>
              <a:t>@</a:t>
            </a:r>
            <a:r>
              <a:rPr lang="cs-CZ" sz="1900" dirty="0" err="1" smtClean="0">
                <a:solidFill>
                  <a:schemeClr val="tx1"/>
                </a:solidFill>
                <a:hlinkClick r:id="rId2"/>
              </a:rPr>
              <a:t>vsb.cz</a:t>
            </a:r>
            <a:endParaRPr lang="cs-CZ" sz="1900" dirty="0" smtClean="0">
              <a:solidFill>
                <a:schemeClr val="tx1"/>
              </a:solidFill>
            </a:endParaRPr>
          </a:p>
          <a:p>
            <a:r>
              <a:rPr lang="cs-CZ" sz="1800" dirty="0" smtClean="0">
                <a:solidFill>
                  <a:srgbClr val="006B5A"/>
                </a:solidFill>
              </a:rPr>
              <a:t>Institut ekonomiky a systémů řízení</a:t>
            </a:r>
          </a:p>
          <a:p>
            <a:r>
              <a:rPr lang="cs-CZ" sz="1800" dirty="0" err="1" smtClean="0">
                <a:solidFill>
                  <a:srgbClr val="006B5A"/>
                </a:solidFill>
              </a:rPr>
              <a:t>Hornicko</a:t>
            </a:r>
            <a:r>
              <a:rPr lang="cs-CZ" sz="1800" dirty="0" smtClean="0">
                <a:solidFill>
                  <a:srgbClr val="006B5A"/>
                </a:solidFill>
              </a:rPr>
              <a:t> – geologická fakulta</a:t>
            </a:r>
          </a:p>
        </p:txBody>
      </p:sp>
      <p:pic>
        <p:nvPicPr>
          <p:cNvPr id="4" name="Obrázek 3" descr="LogoHG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7620" y="2285992"/>
            <a:ext cx="1242402" cy="14287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Liebnitz</a:t>
            </a:r>
            <a:endParaRPr lang="cs-CZ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1671 – G. W. </a:t>
            </a:r>
            <a:r>
              <a:rPr lang="cs-CZ" dirty="0" err="1" smtClean="0"/>
              <a:t>Liebnitz</a:t>
            </a:r>
            <a:r>
              <a:rPr lang="cs-CZ" dirty="0" smtClean="0"/>
              <a:t> – krokový „počítač“ – násobení, dělení; problémy s funkčností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</p:txBody>
      </p:sp>
      <p:pic>
        <p:nvPicPr>
          <p:cNvPr id="4" name="Picture 2" descr="https://encrypted-tbn0.gstatic.com/images?q=tbn:ANd9GcRVFpQmm6ibny52FWWweLvJxUuy47MbSld3xIFwy0mlgb4QAc4Yg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780928"/>
            <a:ext cx="5181695" cy="31595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1805 – </a:t>
            </a:r>
            <a:r>
              <a:rPr lang="cs-CZ" dirty="0" err="1" smtClean="0"/>
              <a:t>Jaquard</a:t>
            </a:r>
            <a:r>
              <a:rPr lang="cs-CZ" dirty="0" smtClean="0"/>
              <a:t> – tkalcovský stav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0658" name="AutoShape 2" descr="data:image/jpeg;base64,/9j/4AAQSkZJRgABAQAAAQABAAD/2wCEAAkGBhQSERUUExQVFBQVGBcXGBgXFxkdGBYYGBgXHBgYGBccHyYeGBojHBcVHy8gIycqLCwsGR4xNTAqNSYrLCkBCQoKDgwOGg8PGi0kHyQqLCwpLCwsLCwsLCwsLCwsLCwsLCksLCwpLCwsLCwsLCwsLCwsLCwsLCwsLCwpLCwpLP/AABEIAM0A9gMBIgACEQEDEQH/xAAcAAABBQEBAQAAAAAAAAAAAAAFAgMEBgcAAQj/xABNEAACAQIEAgYGBwILBgYDAAABAhEAAwQSITEFQQYTIlFhcQcygZGh0RQjQlJiscFykhUkM0NTY4Ky0uHwFiWToqPCCDRUs+LxRHOD/8QAGgEAAgMBAQAAAAAAAAAAAAAAAQIAAwQFBv/EACsRAAICAQMDBAIDAAMBAAAAAAABAhEDEiExBEFREyIycWGRUoGhscHwI//aAAwDAQACEQMRAD8A2dVpwLXgFLArOCjwCg5sdpvM/nRuKG3l7TedLPgZA4W9aE9NbU8OxY/qLh9yz+lWApvQrpJazYPEr32Lw/6bUkQM+YcbuvnVrsW/93Y0d3Un3XqqWM1C1b+ENm4djef1Kn925rWnshZlNs3gpzHu5eY+VfQuExYuIjqDDqrjvhgCPzr50u7VMw3SLEIMq3nUbQDyGwoyjYJRs17GekbCI7JmdipIMLpIMEAkjY0mx6S8EBvc/dHzrGHvEkkkkkkk95O5pM0PTQPTRuK+knAn7bDzX/OuXp7gjH10eYNYbmPfT+EwxfMcwAUSSZ5+AGtTQiemizdHlOHuOWYIGggyB6rcp5wa5+nmIAhL0FWBEopOjFhqRtPLnULpNcHVJ35o9kGq/evszEkySBJgeHyFRRUt2PpV2E+J8bv3mzXb7MYA3gQBAGVYEeyoljDBjDXUQd7Zj8FBqKKVNWVXASxcP4RgZ+uxZPgiMNPNlPjyo/wyxw1L2YlGw+WFa4HYG5pOkb78orP5qe7fxZR/WH8jSST8kov3SvH4O/YtW8Pew6ZcxPZZRrt6qGatfTTpHZXhRuIesS+Optso0LGQSZggDq2FYPNSH4hca2LRYlFMqsmAZOw5bn30NAEqHeEW82Jsjvu2x77i19B+mawrYexnEgXXYftC2xB9wasJ6LWf94YVSNfpNgEf/wBUmt99MF9RhkUgzN11IjQraZYIPI9b8KE2MuSt9AF7WC8lP/TrVytZn6PrI/iZ/Ans+rNajkrJ0/D+zR1XK+hjJSStPsKQRWgymYenm7l4faHfiF+Fu5WFOs1tn/iAY/RsKo53XPut/wDyrEWtNppV0eAk3B+ryryk4NCBqhbuExXVLJR9jgUsV5FeiqUQ9qBfXtGp9Rb69qpNe0KIrLoagYxM1t170ce9SP1om66e+oapOlUojPlHKNJHd+VEMLxV7dtrSwEcFWAHrAmSCTUC7YZiFQdqYG3KZ3p62y2rd0XFBuqREsY7RGxUiSBPhWqtiM5ba/cX4/OkQfLyqE/ESRoAviMx/Mmk3MYfslvHNHwijTDsSnVvA+wfKnbVkRsun4RQ/wClN3/GlfSmjf4j5VGmRUE1UCYRD5oKZxVxhoECgwNEyz7eetQVxjd/5fKkPimacxJ0ga7VFFrkjafAVv4yQNFP7QBE6V5Zthvsr7FEUMLePxFPpcI2P/MtRx8Ai0nuG7XDVO6L+6KkDg6x6qfuUFsYy6uza8u0v5VIXHX+TMZ/Ep5+XlWZwy9pGpTxVvEMWOGJzt2/an+dT7fC7RGU2reXeMraHvHa0NVT+EL5fKLgnuMae2KlWMZioBFwSSQRlBiOc7c6WWPJXyGU8X8Sxf7PWN+pQ++Pgd6n2eD2I/8AL2xz0J08s2Y1W7OKxsHUNtHYEDfynlT1/pNdshlusUeOwOpDK/dLZwV7tjVWjM9tV/2W68POn/A8/B8rC7ZFu3dRhcV2RWhlMgnsgzOs0Q4fxnGY3rE4gFuIilEKgI2Z4zFXUGRAE6d3dVCtdOcW3YTJLQohNSToIkxWhYMnit2wiB8AUwjC12SVuXFMXmZjPZtuijXU5txImxYsqi1JlUsmLUmkWD0fIA9hRsoAGusBGj9K00rWXdArJGIw88gQfEi0wJB7prVYqYOH9lfULdfQwRSGFPMKbYVeZTIPT3dgYNYn+XP/ALQ/U1kllsxjKRHca1b092mZ8ORsiNOvO42mm+1s1k+HQoZbY1bHgA+bgAG/wrqZxNyYr2jQT7Dr2vBXtJEY6KaujWm7nFLSkg3bYI0ILqCD460xc43hxvfsjzuJ86mT4kQt1qNb3HmPzpLcfw0/+Ysf8VPnUJOO4cH+Xs7/ANIvf51lIz5d4q5S44Egh3EjwLCneKX165lIzKoURt9heY1Oo+ArzpEg+kXYIIN65EbEF2givOOWf4zcIBhnhdo2AGs1tVALl0R6JYfEWOta2oJLKBDNBUjtSWGm+ke2pXE+huGtMAUDlgSdIj4medTuhVlP4OCXVJVmbMMrkEM7ECVGvq8qk8SAJXLnYKBq1u7M5nJ+xtDCuXPJNTdNnRhGGlWgOOimE6rP1YJz5SvdOYgzHcs1KwvQrCvaDi0MzXAgBOmpAkmJ591SLbL1RQh82cMIsXiD2WXU5NPWJ57UQ4LjVRctwXCAVZQLF6ARmk+oO9fdSSyTrljqGPwgHxDonhkZkFkaEAN3yJnbvkeylN0Jt9VntYdXzA6Qpyw5UmT4CaL8Vv8AXOrBWHYUEG3c0IZzHqaiG3onwfG5LFxWzwo0As3dFYgCOxr2yTpOhJ5UvrZEuQvHj8Fa4B0Gw91crWl62C2/Z0YCDG0SvI86n8U9HuDtZfqs2bNziMuXz+9RTo9jFt3JYXIysNLF7cshH82Pump9zDq9m0EzZ1U5wyXRLtkzNmdRzQ++g8s75ZNMF2RXLHQXAFXY4f1Mmmc65iByGm9EeFejrh91WjDAurQFztquZQWnTaZ9lFsBgoS6HB7SLlgH1lzEbeOXepXR601pnLBtVIHYc6krGy+FBZZeX+xZxjTpA7pP6MeHWcHduDDKTaQv6zgmPshs0jzis06IcOsvxBLLWUewwusi3DmiEVhImdCeZ1k1sfG7a/wdilVGD3LbG59W4z3WSGaSoBnKNdhHKsa6I4R7XF7ZcZZVtyTmm0wkE6nVTM861an6cnfZmaCuST8mpYTopg2yRg7AkE6WbZC84OaeZPfzovZ6P4a2Blw2H/4FrQHyXyodwfEKhJN1YeCVa4B1YC6ZVPedTtv4akLl+01wOLysQoXKHUgdoEtlB1OwnurkrLP+TN04K6opGMwti3fuZcFg+zcOvUiZzftb+QqjYbpGb7Xl+sAWzEC5Cdq5ZtPCgTraFpNST2ZJOgFo6TcZX6Xds22z3jcKpbB7RdoyqB3kkUE4f0Ke3gnxZBBNuLgZmkFMRa6wFOqASMh3uHY6d3X6RzlG5/0ZOpUE1o/svXoyuhruHgkgKRsRqLZB38QfjWtRWV+jlicRZmZ6s7mT/JxvWq1b069svsr6j5L6EEU2wp40hhVrVGYwj08KxxlorsthQRz1uXSD8KzIOxBBrY/SW5TiQuKEZkt2xDqGVh2jBU6faoe3DuH8RDk/7vxBCxlWbRYE5iABrmkaabDxlPWp6WRxa3M/t8PDW0J8f0r2tpsdGOFWsNZs3binKJ61ibbXDrOvMSTpygV1VPqKYKNKqHxvHdTh713nbtu481UkfGKB8R9I+BtK0Yi07hSyorSWPICBEzWX9KPSDicbKKcljPlOQjUNsrzqdBPtM8q06qG5AHD+k7WuI4VrkXA11etzqGzLcbKxM89WNb7ilw6nLbs2rjgwVVUkeZjSs94B0DsLdXEXQjsynKrlQiCQRlIYyYIEmKuluyrA5r66KW7J15ySee351S8m1JDKPko/EPSilm8ubD2BaN4WyMgzBZhmnwAnatDxGFQZoS3M6SqgSTpJjavnTpBw1rgTLrGcmSB3d9al0a6Q9a+GtNdLJdRrhBne1YGmY7gnt+c0HxZKMa4/28VdiIN99ttbp28Nas3pAwnWcQv27QQHIzkwOyLdjO6wNiQse0+NWTonwWyt/D3rthdbvWh2UEsiYbFMTv8AfRG15qDQu5wkpjmL5pxFtndsrEZ8Ql0ZZA0Ch1X2eNXKaqxGix9FsIyYDDKhAOS2TmBiCMzbc+0Yo6qVAvqyJbVLeeF7xCxAE8zOXlQriga3KgsSTJOmqj1dBsdzp3iuK1qlZ1Fsi0qlOotUrHYlgtormWVJbUme0VB12nIT7aN4GyDatuzmAsucxgkgTmM6ZTO1K40hrLAq0+i6H2VQr3ErysTqi58pXcghFMdrUbgz3mOVH7d6cKLkkwEZoYjMVBLoSD2ZMgkbVNNEbLEgqSgqlcBuG51huM2VRm/lLgIEbdlhIgHxqRjkNu31gzw2dVHW3dJk2njMZ7AJIJ5jQUunehuxd7dPq0VQeH3HKXCC5ZVtkDPcMFmAaRm1hZPhRrgl7rGyuWJCkg535MBBg67jfu8adbFE4dw3j8O17D3rbQM4ZFK75SsAmdM0z4bVmmN6O/RsVg1zl8zXAJVBHY11UAmZ51o1q+oS4wDBVIbM0srDKTKQSWA9moqscaT6T1GJR7P8XdmiWRmUjKwCMJmcsSBzrZH3YpfRmW2WNeRi9ZR7bB7IbIFYO6KUzO5UhTM5l3iOa71J4UoAVVtQpyksmUKmQLlzCQTmgxA5GYpuzcuFQAi+sdc5EatrBUgiNOe88pBDBWnRYOU+qN5gLoPsrXJU0lR1pp2Yp0p4Rcv8euWbTZLj3kCMZ0bq1ZTI21jXlX0CMf1/DHeQWOHfPoARc6s51ZQTlYNMrOh0rFuIYsWek63CAYu2jBYKNbCjVm0G8ye6tVfHW0t4y4AvV37Rusiv9vL1dwh8uQFl6rUEiQxnc16XFJLHH6X/AAcbIve/sA+jJfrrX/6v+wfOtVrIfQ5jeuv3JAXqUyqAQcwOUZhrrsRpIHhIrXRUwRcYu/Ic01J7eDqSRS6TVkkVGDek3jAXil+22yraHiJtqf1qrrf17waX6VszcWxbdzqo/s2rYqs4XiRU66ju+VVTxalaGjLsy5vi3uWwmd2QGcpYkBtdcp0nU611d0bxakM2YaxufOurnu06NCih3hfo6F3Dm+j4m4uVzbyYfdlBgFusJXtCDpVB+kFSSDqR+dfSfQvp9grzDCWbbYe4qZ+qNsIs6FwsHU6zsJGvfWDdIOAFcbiEUHIt+6oiNAHaI8hFdVNdzJ3HuAcRuPcFpMzs8Kqp6xLbaGrRav31d7RJFxRldCYZSJEHlz5VD6JcexGAUizYw91jBD3El0OoOUiCARGk9/fU3j/SjG4xGV8LhQ5KnrEGW5K7DMTJ00g8qolFPhlisrXFOHXb2QWwpI62ZiAAsnfSdDHjRviNg4XG2bSAjqlCqBr/ACmHQnXnMmh2Cs4p2CXLJQGO3p2YOp8ZEiI5g8qK8WweKv3mxLpmuansMoEqAqECdAAopG62bGruG+iHBRcXEEtluIri2MwCs92xetktI5B9++jOPts2JgHsAxPeB3GovRIqqg3ECM2rqHBIOwjTw+NHMS6ErkJ3JMxsB5Cs+Sb0jxh7rOFgTEPoAJJ7Jju1mZ3kc6afhNppBQa77yZ9tC8Virm6syeuSGiIUElgddBp76iYXi917oUXLgBMQernu5rBIMHyrHRrsPvwe2wAK6KIGp09tODhSdX1cdjWRJ5mTrvuarw43d63L1oy5ozRb9Wd5Cx6uvnRDE8UuWzJLZM6rOVScpXU6D75CihpY1k69wa27ZmEnv08d48zTy8KUJklgpJMCPl+I1WU6T3ZWSgzBSdB2Qxg5u4g7jlRni3ErlqyrqwbUzIEkaRECNgx91BRZLCOA4QlqchYTE6jltuPGpN/hiXCC8kgEDWImJ28hQDA8ad7buz5BbJBhFPjppO0e+m73GsQmYlwQH6v1FBzZQ2oI2gxvvQ0sJa8JwtEDZZ7QgySdIjntT2B4XbttmUEGCNydCZO/jVV4f0gvvbZs4lQhgW59YxyXwPu1ga1P4Rx25cYqWgwSCEEaGNfeNvGpwK02HOJXB1F4LmBRCYywp7DEBTEEd8bVhnA/SDcvYizbNtVFx0UkMZ1Ycora0xXXJcQM5GWM2QBTJKkKYgkGQRyr5g4CcuLsSQIvWvg610enipwlfgyzTjOP2fRPDbZnNLHdcsjKO2TmjeYPftyoyVhG03HPlH5UA6y0Va2TDstx1gH7ET2gIGpnUiZp7hWJUO6nL2vVKLoDlncDsjs89JPea4sY2rOpk5KXiOFLc6U2lacvYY6xJTDlht+ytbJxDgNu8mRjcCwy9m4w0ZSp022Y1kPSF2scbXF22QMtuO3OUE2yusa7FvcKsFv0l3gAGuWC065UaInlPhXocGSLxx+jkZYSU2SPRrwFLOIvIoX+LG4hOUBhce/eABcAFvqUtGDoM+m9aTULhGOt37S3rYhbozCRBPKT4wB8Km1riqRnOpJpVJNCRD5f6dnNxLGH+vuD3Nl/IVWLuF7qsPSi5nxmJbvv3j/ANRqFZaROiEXD2omYNdUtbYrqmslFnwqXbXFTibBRwl+4AGcLmUDLqCQYIaKm3eEX7lx7l2zh2Z2LsxvCSWMk+tVLvXLbNm6xgZJ0PfvyqRhsBbu5yHYAAsxzkADX5H3UHEhc7XR2605bGFECf5cD83FROjlp8UWKW8PCkAhnykTOwZpYacqrB4f1dvMqvdZogMW07jAI5fpTbWL/wDRKP3h/wB2+poaExrNOTos53TDDzvD51PsdGmA2wXkb1ZD1V/7ie0t/io50P4WbuIBvC0FGyyZdz6oAJ1HP2Ac6qnBRi3Y8W26NJvFMKma4MARIGju7EnYBVkn3U+xBUtkt2yRAADKsczB11099BRdwy3JBwyqvqxlzhgdyZjv5TJqRc45hz6160fN1rBPJeyTNUIVywjcvWhOYptBnuPLXkYpu2LA7Q6sQdGEb7b0NPHMJ/S2dNN10HdS7fH8JsL1mO7MsVn0y8MvtE9MLh3acttjzIHu2p6/asnVsukbse+V3PfrUFOM4YerdsjyZRXHjWHP87a0M+sunjvS1IlolW8JhixICEySYMneSTr30/jUswEdgBl2LwO1rsT3GKjYXiGHy3GV7XZUAkFdMzKNTymmG4/hwdb9r99fnRqQLJC38IqlM9oK3rDONdBvr4CuONwZYnPZJnN64OsRMTExpNRW6U4Uf/kWv3hTLdMMJ/6hP+b5VNEvDDqXkKYXG4NZyPbGbQw28Tp8T76fw+Owqt2GthgOR1g60CPS/B/06f8AN8q9TpVhDtiLfvPyqaJ+GTUi18OxKSwXKVAncntFpbskQBrMzvyqrdOukFi9h2so1k3RdtdkYd0YFLqlouNoNAfP21x6Q4eUy4iyMrS2Yg5l+6O0Mp8dfKqf6QrVz6QWsXFMSGQFc3rEg6+DD3it/TOS9r7mbMl8kaILF1VYLbZ5JkIV2O+jMusT/ntT3DOH3FLHqHWRHbe3tz0QtOo8P1rNrfBFO/F4/sOeX7VOHgNrnxk/8J/8VY100Uq1f4zXLqJPt/qLdxnhZvY/q7ZHWtakZllIUnffuO400pluh2NjRcP55FOkDkB5++qV/AdmGY8VOYGFHUvLDs65s2m7aeHjUI2OrhlxjXSCOzBEiRMy3ISfZXQx41GKin/jMWSTnJv/ALPobocHTCpaux1luQcohYLNlyjygUdJrD+G+kB8Fh1uuzXMn1WQsSNT2TvyEDamL/8A4gLpJypbA8VJ/WtWLI2qrgpnDT3NwS4REmQfgTTxr5+u+nfFRoLUcgUObTn61TLfppxhstcJsgjXIUAJHgc3nyprfcropGPfNduN3u597E1Fy17Zx9pwdSscm/QxrSldGPZYHwpKaIeBK6nCtdSkAeHuBWDFQwGsHY+fhSr2MMEKAgO+UsJ8xMVPx3Rq9YgXrdy0SYGdCs+005b6N5iwD7EjbuHn31ocl3It+AKDoCN+fw/zp+zlI1uKPPrP0Bpp+wcrqQRIK7EEaEHyM1Y+B9BcXi7ZuYfBtcUGM3WoBMTsxE7ii2kAC9Tb/pE91z5VaehfVgOFIJzocwzaaHSG5858Ki8T9H2Nw1s3b2CKIIBJvW9yYAADEkzyFS+hTM4uEWwoUoJHkYk+yqOof/zZbi+QcQZ2lXBFvMHAJ3I0kAxIidRQziBysrZ7lssM2XNt2rY0+sUD2TufKiVtcubKgi567bbAwTp2pmKZxL3lYlR2dxMbdieX7fw8K58JNSNbWxBVC1hrguvKZpOc6gJA2uEAy0zm5e2l8MvE3gM7ES+hYkfb5Zz+XL3P47EO1oZZLGQ+n4DO4+9G1McNz9csjTt/k3h5VZquLFrcIYO/2XtFw1xAQI9ZotqSdWJ3Yakg6jzoRaxptuCzMchOZS41yq8gzcI3XnR9bS5mKyG1BOuhIXkdDsvuoPxdnJgZjCQSARLAXJMAR3bUkJJt/kLQY4hiwcLcZW07IkHmLgB1kazI3HPfaq7hcacydttWX7e8tY/rD3n3n22HhqMtoht8zGJ5FyQT7I99AcVbNu4yoCFlfvHlZ5mfxUcbSuIH5LG9tDcHaYMAGyhiAQG3KjQ66UN45jCqhesAbMx7JykKVuZJlxO3vGwr1XZEs3J0yorDLOkFmPfyjao/HQ5IYTlKiI78twnQajdaSC9ysd8BDhl3LbZ3eVY6SScsMyxqxGpI28KD4HGMXty7ntW937+o3+sPee/c+17DYq6ym3BJJEHaMrBm5ayJ58qho1wARP2Tz3y2v86siubFbRZb90I+ZnAVgqAEwM2Y8piT79KrXpIwgV7buSc2cDLEiMkzO3h5Ua+ikqrXVVkZEOuU/WCSezuDFCfSVitLWgMNczTMCcsR37a0MG2SIMnxZXLXD17M4fFHNEQp7Ugns9nWQCdO41IHDbcScHi4AknWImJ9TQTpPfVv4XgOONbttaIyFEZPrk0TL2dCdNDFT8NwDj85gyqe84jvnkCRzNaXm/K/ZVoS7P8ASKDieFIkZsJi0mYzCM0bxK8v1qFewqQSti8oAks+qjWNdOZgVculOD4paFo4pkcEvk+sLR6ubuidKEYjH425a6pmBtxGXMYiZjx11p4Zfyv2B42+Ex3oxwG7fwpCXOrTrCSDmIJCrrkgrInfel9IujGIw1nrVvZ8p7QVYhfvbbDn51I6OcXuYW0LZt2m7TNrnkyRpo4Hwo1c6UO4KmxYIcZYi7s2h/nI50jzpSLF082rM4TiF8kRcfUd/spy3h7l26USWOUsx1JgDeeXL31dukfQ9MCraEmCimRzcb95yBvdUP0c27ZtY6842QDNI7KTJEc83gfseNGWeouSXAqw20m+SNh+gDAAu0aTEeKj9aEWOFm1cefVkqPKfkK0/izQwGU2+xYULmLQS5b1gBPZTfv2ql4wltOUkjTvqnFnnO7HzYoQiqBjLXU+VjlXVdaMlGucR6PYzEW1tY1sNcw9pzcJBudayqlwKC0KCwDDtQJKgkb1lXDEzMRPrOR72it76RKRh7hVmJyNu3Iqd6+eOC8Qi6kqAAynQH70mNd6erQIvcN+nLov9Hx/XKPq8SM/lcWFuD29hv7RrY/RbirL8KwzWlCAJlcd1xNLhJ8WBbyIoJ6T+B/T+FtdUOXtAYi2GjNAHbUjkchYx3gVknRjpddtYS7g0YhLxDGDqNIdR4MMs/s+JqxSUldELR6SemP02+Etn+L2jCfjbY3PLkPDX7VVXodhczXRlmCo2MT2t4qLiLmXXkKJdC8Qwe7qRmKSBHj+hqnNtjZZh+RYbOHAJhQCdzG576ceyp3AJ8aRatxJnckk95Nes+tc2T3NqPTg0+6Jps8Otk6qPefnToevBeg0upjUhX8GWx9n4n50g8Ptj7Pxb509buTTWfWhbJSH7XDreRjlGy6d/aA+dM/wfbn1B8aetv2G9n94U2j61LZElYsYC390U1e4db+6B5T86mTUe8xoWw0iOcDbA9X4n50zbyhu0sA1Je8NBzpu3EzvRTZKClrB22tkRpqPKRv4b1R/SXZVRaA1Yly58gsfA1brOOa2TkcoSCDHMHlrprVi4FYnCcTBgzY05j+TvGB7NP8A6rT0q96ZTmftYno5xhUwWDzMilsPZHbBOZQFDgAc4jfSrSuMz2j1DKDlIRssqpGglZEgd0isO6NcZe5h0zns4c27SxAyrcR5B5mWRNfKtR9GWMD3btpu0CguIDGhVsr6jvzW/dQl0jctnvYfXjXAO9IeITLhhdzZDfuIcpAOqsV1IIiVHKqz9Cwmx6/99P8ABTfTG9eXid7DXbjNaW7ntqYhRcXMhHkHj2VFFyYneroYfTWmXIkszlvHgaxGDQXGCTk0K5ozRAmToN59hFOYQDrrQBGr2/74qz9AMaq4oWm1S/2SD94SVP8AeXyagnSHgRwmJuWuVos9s99tiGUecfG3HOhLDbssj1VR00O+mDivqW52VnPm5yr8FY+2nejvRMW+H3LbqWe4cM9yWCrByXBZYk9nQyXmBPeDVa41iDjsbYQ/zlxc8bBEgN7IFxqvXSd2K22tIrE37RaQToucICARKhrgkHkDTZFLQkvsqxyV2xrjrHrmBhT9UMo2VhbuF8smQM0+/wB4TjmHUPmUZQ+uUagEASR5nWPOjnGB9czxozk+wWt+8avHvqt8UAzARy/Wk6de1k6p7x/shlRXlMvZ8K6tNGTUfSHFOG9bZe2rdWzqyhonLIiYO9UDgnoRtWL6XWvtdCGcptgAkbScx0Bq+txhe5uXIc/bXl/jVu2jOxKqoLEmIAA1O9GwbAvpr0jTAYYtobjyttD9puZI5qoMn2DnXyziHNm9+y0jy/8ArSr/ANLOk747ENdfRBpbT7iTp/aO5Pf5CqXx+zOQj1vVjwO3+vGrYUiEq9e6whU11HtOkVYOjOHzPlEnLEgc9ySfAx7qqGCv9UNVncTO3+hVz6E4xSLpKmdAPIgzVXUWoMtxfIslnBKQ5YkEbCY112HuoLjHKsRBjlqdfV128T7qn23Mwz5i0kTyGm3gJFQuIqAVE7LzOu/Mk67VzUtzY+NiMuIYhiB6ilj2m5Tt2ddQPjT/AA28GcoRqTpMnbPvIEaAe2m8QQmZfv2xzG5zHmdtKb4V/Lj+3zHce4nvqylTYLYSwtkOJVrgHjpuAdJGo1imBij1ot5RAbLmgzudT2Y5USsWcmeSAkyo5IoUSO4CQTp30C4kmS4WBGsupBE9oXCDMz7RSxpthfAUCn6PdftSpga91zLPq7kCdjzodhuKuIAVTJGrBm3Nr8A2zfn36Tg/8Tubat4f0/uoVibIt3co2VxvlnT6P5f6irIJCtsK4rB4g3CVuqqkckAg6DKAZMRJ3qDjMTirKxFq4NRmKktMMY7Omkaac6MW+IBskKxzgMNtATudfymofHbQCLAAlmJ0GpKNJ23NVxlvTSC14YGS7inuHYZs0dgALB+zI02jUnQ03gvpDMO3Ex9k88ncn4xRK9chLeVgGDXJgrIzOPDSRNM4NBmTaAU17H9T4VcmvCFpruyZh8A4eGuM0iZAA598fr7K0DoxikWxjLJREYWGbOJlxluDtSTqJnSB2jpVWu4ibaorKpGuaQSQf9fCo2P43h7DN9Jwy4kPbdFBVD1bmIcZttOY1odPN60DKvaUngTf7qx45h8IfjcH60U9DHFDZ4tZUmFuh7Tf2lJX/mRBQLhuI6vDYmyZJv8AVdqPV6ssTI5zmp/ozjBhbpuModuwUMao9u4jqwJ2nLBjWDXStKzJRp3pt4SLeIw2JUAB1NptOaHMpPeYZ/3apa4kkb6ASNeTEzp+1PvFWLpz6TrXEcL1Iw7oQ6ujl1MFZBlQOalhvzqjW8Tse4Ef691VTVuwxdBvD41rbqymGUhgeYI1Bq7dP8amKwFriCwGRclwec9n2ODHg9Zn9MH+jXuN6UMcFcwgXsu6XJnbLuI8ez7vGhpsFjfQK/mx6loJyMqksFAJG8nfTMIHfWrjCvlYNcthNzDO0RMExbrFcDbeyq3F0cNm08Nvy+NXJOm6EA5HIIntMs6weW9Llg29i3HJLkM8VsOjz9h5KwSVykKCJMSyxB00M0E4k3a9lE7HSEYi0LYVgLbFtYjtzsd+UxQfHntn2flSwjpjwV5ZuUtxjNPPWvaZPlXU5Waa3TkEaWW5faHIg1XemvTvrrQsIpSWBuSQdF1VdPGCfIVG4pxXqbcjV20Xw72Pl8qpF2+xOpMk/nz/AFoxjfIUOXLsAmdBQi9iWYllmQJ8h/o0viGJ0CzqdT5cqM3eCdVw17jfyjm23iqZhA8CZk+wcquW3JCru7nm1XX0d4YsrktALwZGsBRMGd9aouatI9G6/wAXJ553/ujb21V1TrGXYVcg6uCcxDqPNDt+9SLvBnYyXXu0Rh/30Qw9i4qRdyG5mJm2Tlychrzp2uQ5NG1RBV3gJbdxtGzDv7n8TSrHAirZgwnXcOd99C8UWWlKKGuQdKIX0F/vJ+6f8VRsVwE3DJYbRpnGkMNg4+8aL15SqTRKID8IZrbKXXXLEKwGjZiTDbyBz76jX+jrMcxZcxMmM4H2NgG09QUcUnKe6Qf73z+NJJpnOSAooErwa4AozJ2Ig9udBoGObUeBpOK4RccAMyQNoDjkR97uJoyRTbUutjUgEejhmcy7zu+8z303d4BcZpJRdZgZ4Hq7CdB2RVgK0zeB01plkkDSgdZ4U66llMADUNGmxid/Gqv6Qy6FdRGsQDOhQa6671csW1xYyBXOYZgWiF5nz8KrHpOAZbeUGe2D7Opj8jWjpm3kVlWb4ujPl4hcH2jSDim+8ffTeWuRCTABJ7gK7FGAeXGONmNe/TX+8a8+hXPuP+63ypD2GHrAjzBFTYg79Nf7xrxMWwM5jPfTa7UtBRohaFwL/Rbd0g5ScrH8TG4y+Uqs0atcUL2kMjNHa0XUj2eFXT0edHVxfBrto73Igx6ty2lvI0+DAeyaymzda1da2/ZMlSD9llJBHvkVhi/Ub/DLpe17Fis4wgzpEgkAD/U0nFiWJB51AW5Tli7OlWNFT3FdXXVzmvaAAbxPpEt55zBV2AgnTzjzodiMYNSrZtPd5TQaK4k1oUEg2EeDqDdFy4pdQZgEakbTPKrTxXpMl6xdTqmBZSAZGh3n4VVbXFAq5Qndz/yrwcU37Oh03oONu2R0QCda0zoFYYYVSMhB6w7mR6wGkRuO/nWe8PwfWPl12J0Wdt9JHLWtS6K2OrwoABOVTAIAJ1jbv1qjq37K/Jdh5YTQ3eaJ/wAQ/wCGmV4icwUKpYkiMzjUZp1NsD7Le7xFMtimuYVy1so5Ug2pDMuYwJAB3Gu1CMThouZcuuYAwAR2mXmLX9ZXOjC7s1t0G04sSCQqwpUHtHdjC7prrTuExz3ASlsMNNesjcAjdRyINCQOrs3FPrC7aBA1nKqMSITUTzg+YpfAkabmQQ4skLIjtGANSg5oO/yqOCpsOoK2sVdactoHKSp+sGhG42pnD8ULOECjMSQBn5jMCPV/A/uqfYxSW7RchgASX7Jktmh2y7mWnYQdxpVZ4ZiQl9XaYBY6AnVi8aZBzuDnSxhqvYjZY1xp6k3CBlzKAcxMyWX7vfpUW1xpSQBEmI1OubLG6/jT30kLOAsg/aex/wA1yea+PcPZQZLATEKu4S4qyQBorWRJ7ED1J39tMoJg1NFnOKbPkyDNlzRnHqzE7RvUK7xxVJBgEEg9raM08vwP7qK38UFKfjOUQJ1gnlsIB1qq8X4cyAsd3a7oNYEX2UyF3PWDTlHOq8cU+RpWgvZ4xnbKoBYyIzjcT/hb3U1c4wsAgrJ/FqNvD8Q99D7bdV1NwKSxa9Ora9plX7JiMx5D5R7NlhlkNEryfvs/gq300DUHLF1jMLJBhu0NDAMe4j30L6T8UbD5GKSM25Maqh0ga7E6+HjRTH4pUOfJcdhoAmphmE6d2k0E9INovat5VMztGsmyd48YpsHzRXm+LKDhsQtsXBAYXAAZnSDPKn+GcSNq4GVso1BVRlEHy1PtJoS5I7vYZ/Kki8fCuvpTMNlywfTIo+YiZEbnvBn4VA6S9LDi8gZFUoWhgSSQY015aA1XDdNIJoKCRLHSa9mkilaU4DbOiXSd8LhVs2urggNmY6ywUnw8NtqBdIODW8Rea/cKo90hvq37ObTWDME768yaoq9KL4iGWB+Be6K49KsR94a/hFc5dNkTtM2erirdFvu8KRSfDlmnby8qeHBtioMEDtZ1jWN4Jj21Sf8Aaa/98fur8qavdJL7QC5IBDRAAkbTAp/Qy+RfUx+C/W+CKxP1mWImddfCBqPGvKpq9LcSui3CANAIBge0V1D0c38v/fonqYv4gSuivM1e5q3mU8KmvDXs+VdNQg7YcqwIMcvKdDWh9FOLquHCsfVUHQfi1HnNZvmq08Au/Va69lvh/mBWbqY3EtxOmXSzxuyGZu3LxPZ07IgR/rnUK9iLbXeszbsrRkeQFNrQmInsHbwoLhsRmEkFfA7ing9c/TpZr1WTsU6O7tmHaLH1GnUEfdP4fdUzhPEbdpnJJ7QAEI333P3RyYUHzV00HuqZPyWLifG7Vy0yBjrl3Ro0YE/ZPId1CM9oPo5KgiJttMA2yZi3E9lvhUMmvJqR9vBG7LJc4lZ+j21Vmy27lndGkhJOwXfTuA8RQnFtbdnbOO0WIlGnWY/mz4VGDdg/tL+T03nFFbcA5LHa4taDgs8qqIFGRuy6hgzAZdCQYkcu6o3HOIWrwUB/Vzbo3NSOaGgpekMaVR3sa9qJ1+8jKil1hC5HZae00mZtke6P1pd+7Zzlka2FkZVyEEAdVy6kgeqef+Qk3Kba5VisUtGE48oCBnDQvaaHkvpt2ACN9dOWlC+mfHFCoFy3Ccp7SkgSp1E6TuKFpjAhDMuYDl3zpUHpVcBVSBEhDHdIJj3EU+KC1oTJL2gPiGLW42YLB57a7RoNKi1wNLU11ODGIropzL4H3V51Z7j7jUIIpSUv6K/3G/dPypdrBOxCqjs3cFYnv2iaFkECuIqRe4fdTR7dxT+JGH5iutYR2GiOfJSf0qWg0MWWAYZhK89/0oq+CQkQuXv5g+86VAucOun+aufuN8qnYbEPlE2WbTcAwdPKll+CIXdwFo7Aj2zXV4b78rLj2H5V1LT8ktF4/gQ/0Q/dWnBwL+pX91apQxDfePvNKW6xPrH3mhpK6Lr/ALP/ANQv7i/Ku/2cH/p1/wCGvyqli+33j7zShin+83vNTR+Q0XUdHh/QL+4vyoLxHBdXiCuXLKTEADVWA+Imgv0lvvN7zUnh9z6xZ7WoGp3E7eVVZI1Etxr3HvXgbhgPKlW8ch1kV2MYS4UQBI3n7NQBd257Hc6xPzrPGCkrNDbQQHEbevaGlcuPQ7NQxbQh/wDX2jSsLZGb3/lTPHFA1sJfTU+8PlSfpyfeFMGypQmIkE/Co2HswynTf5+NKoRpjOTQXt4kG2xkwCnIx9sRtv8AKmhiB4+4/KmRph7vmv8A7h/yqFeUByAAACOQ/DUUEyamgp9IHf8AA/KkPi1+8KTETHPU+NDb1vVvM8vOhCKkwybRPOLTvFIOKXvqCEgzpz5ftUqza15e7xqz04oTWya5I3B8NDTrWQ9y2rzDW02iR2YBHlG1ScBhFdLsjtL2g2nIbRHhzmuwqDrrZ7lt/mB+VJGST+hpRbRx4Ibdm56piy+siSFy9qPdp41WeiwH0gZvVCXSdtQLbGNfZV+4qg6i8SNeqMHuPXWgT4yCRWZ8Nu5bqGJAMkd4G49sRWrBLVFspzR0ujWcZbbC4W6yuo0YaOuYPziDzJb2jxqD0Lt2XQ3bjXjduSFhFIEHQyXB7502ql43jF15UucrHUaczNXDhWN6lbQVR6vt0ZPnSZLiqXcmKCd2X/DdHS0ZrioW1A1Laazl7qrXF8MvDsYcR1q3HKmFggoTbyAsDzgsan2eKOpLSS0wSTvpMnx8aEdJeGJiE6y7mJMiAYHnpufOazau0uC+ONLdclE410sN66SxZhMzO55nXer6uNwpw9hbDC0i2wSrSWLMASWKiCxO9Z1wnhCE3M3ayl1E/hnWi/XBVAA0AHPwrS8cLSXYolKTVvuWO5iLX9Mvub5UC4PetqbiM8KrsFOUmRmJHloRUA4zw+P+VeYHD57riYnKdp1IA/SrFFFNB1sXZ/pT+4fnXtOWOh/Wai6F0H2Cf++up1BAo//Z"/>
          <p:cNvSpPr>
            <a:spLocks noChangeAspect="1" noChangeArrowheads="1"/>
          </p:cNvSpPr>
          <p:nvPr/>
        </p:nvSpPr>
        <p:spPr bwMode="auto">
          <a:xfrm>
            <a:off x="0" y="-936625"/>
            <a:ext cx="2343150" cy="19526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0660" name="AutoShape 4" descr="data:image/jpeg;base64,/9j/4AAQSkZJRgABAQAAAQABAAD/2wCEAAkGBhQSERUUExQVFBQVGBcXGBgXFxkdGBYYGBgXHBgYGBccHyYeGBojHBcVHy8gIycqLCwsGR4xNTAqNSYrLCkBCQoKDgwOGg8PGi0kHyQqLCwpLCwsLCwsLCwsLCwsLCwsLCksLCwpLCwsLCwsLCwsLCwsLCwsLCwsLCwpLCwpLP/AABEIAM0A9gMBIgACEQEDEQH/xAAcAAABBQEBAQAAAAAAAAAAAAAFAgMEBgcAAQj/xABNEAACAQIEAgYGBwILBgYDAAABAhEAAwQSITEFQQYTIlFhcQcygZGh0RQjQlJiscFykhUkM0NTY4Ky0uHwFiWToqPCCDRUs+LxRHOD/8QAGgEAAgMBAQAAAAAAAAAAAAAAAQIAAwQFBv/EACsRAAICAQMDBAIDAAMBAAAAAAABAhEDEiExBEFREyIycWGRUoGhscHwI//aAAwDAQACEQMRAD8A2dVpwLXgFLArOCjwCg5sdpvM/nRuKG3l7TedLPgZA4W9aE9NbU8OxY/qLh9yz+lWApvQrpJazYPEr32Lw/6bUkQM+YcbuvnVrsW/93Y0d3Un3XqqWM1C1b+ENm4djef1Kn925rWnshZlNs3gpzHu5eY+VfQuExYuIjqDDqrjvhgCPzr50u7VMw3SLEIMq3nUbQDyGwoyjYJRs17GekbCI7JmdipIMLpIMEAkjY0mx6S8EBvc/dHzrGHvEkkkkkkk95O5pM0PTQPTRuK+knAn7bDzX/OuXp7gjH10eYNYbmPfT+EwxfMcwAUSSZ5+AGtTQiemizdHlOHuOWYIGggyB6rcp5wa5+nmIAhL0FWBEopOjFhqRtPLnULpNcHVJ35o9kGq/evszEkySBJgeHyFRRUt2PpV2E+J8bv3mzXb7MYA3gQBAGVYEeyoljDBjDXUQd7Zj8FBqKKVNWVXASxcP4RgZ+uxZPgiMNPNlPjyo/wyxw1L2YlGw+WFa4HYG5pOkb78orP5qe7fxZR/WH8jSST8kov3SvH4O/YtW8Pew6ZcxPZZRrt6qGatfTTpHZXhRuIesS+Optso0LGQSZggDq2FYPNSH4hca2LRYlFMqsmAZOw5bn30NAEqHeEW82Jsjvu2x77i19B+mawrYexnEgXXYftC2xB9wasJ6LWf94YVSNfpNgEf/wBUmt99MF9RhkUgzN11IjQraZYIPI9b8KE2MuSt9AF7WC8lP/TrVytZn6PrI/iZ/Ans+rNajkrJ0/D+zR1XK+hjJSStPsKQRWgymYenm7l4faHfiF+Fu5WFOs1tn/iAY/RsKo53XPut/wDyrEWtNppV0eAk3B+ryryk4NCBqhbuExXVLJR9jgUsV5FeiqUQ9qBfXtGp9Rb69qpNe0KIrLoagYxM1t170ce9SP1om66e+oapOlUojPlHKNJHd+VEMLxV7dtrSwEcFWAHrAmSCTUC7YZiFQdqYG3KZ3p62y2rd0XFBuqREsY7RGxUiSBPhWqtiM5ba/cX4/OkQfLyqE/ESRoAviMx/Mmk3MYfslvHNHwijTDsSnVvA+wfKnbVkRsun4RQ/wClN3/GlfSmjf4j5VGmRUE1UCYRD5oKZxVxhoECgwNEyz7eetQVxjd/5fKkPimacxJ0ga7VFFrkjafAVv4yQNFP7QBE6V5Zthvsr7FEUMLePxFPpcI2P/MtRx8Ai0nuG7XDVO6L+6KkDg6x6qfuUFsYy6uza8u0v5VIXHX+TMZ/Ep5+XlWZwy9pGpTxVvEMWOGJzt2/an+dT7fC7RGU2reXeMraHvHa0NVT+EL5fKLgnuMae2KlWMZioBFwSSQRlBiOc7c6WWPJXyGU8X8Sxf7PWN+pQ++Pgd6n2eD2I/8AL2xz0J08s2Y1W7OKxsHUNtHYEDfynlT1/pNdshlusUeOwOpDK/dLZwV7tjVWjM9tV/2W68POn/A8/B8rC7ZFu3dRhcV2RWhlMgnsgzOs0Q4fxnGY3rE4gFuIilEKgI2Z4zFXUGRAE6d3dVCtdOcW3YTJLQohNSToIkxWhYMnit2wiB8AUwjC12SVuXFMXmZjPZtuijXU5txImxYsqi1JlUsmLUmkWD0fIA9hRsoAGusBGj9K00rWXdArJGIw88gQfEi0wJB7prVYqYOH9lfULdfQwRSGFPMKbYVeZTIPT3dgYNYn+XP/ALQ/U1kllsxjKRHca1b092mZ8ORsiNOvO42mm+1s1k+HQoZbY1bHgA+bgAG/wrqZxNyYr2jQT7Dr2vBXtJEY6KaujWm7nFLSkg3bYI0ILqCD460xc43hxvfsjzuJ86mT4kQt1qNb3HmPzpLcfw0/+Ysf8VPnUJOO4cH+Xs7/ANIvf51lIz5d4q5S44Egh3EjwLCneKX165lIzKoURt9heY1Oo+ArzpEg+kXYIIN65EbEF2givOOWf4zcIBhnhdo2AGs1tVALl0R6JYfEWOta2oJLKBDNBUjtSWGm+ke2pXE+huGtMAUDlgSdIj4medTuhVlP4OCXVJVmbMMrkEM7ECVGvq8qk8SAJXLnYKBq1u7M5nJ+xtDCuXPJNTdNnRhGGlWgOOimE6rP1YJz5SvdOYgzHcs1KwvQrCvaDi0MzXAgBOmpAkmJ591SLbL1RQh82cMIsXiD2WXU5NPWJ57UQ4LjVRctwXCAVZQLF6ARmk+oO9fdSSyTrljqGPwgHxDonhkZkFkaEAN3yJnbvkeylN0Jt9VntYdXzA6Qpyw5UmT4CaL8Vv8AXOrBWHYUEG3c0IZzHqaiG3onwfG5LFxWzwo0As3dFYgCOxr2yTpOhJ5UvrZEuQvHj8Fa4B0Gw91crWl62C2/Z0YCDG0SvI86n8U9HuDtZfqs2bNziMuXz+9RTo9jFt3JYXIysNLF7cshH82Pump9zDq9m0EzZ1U5wyXRLtkzNmdRzQ++g8s75ZNMF2RXLHQXAFXY4f1Mmmc65iByGm9EeFejrh91WjDAurQFztquZQWnTaZ9lFsBgoS6HB7SLlgH1lzEbeOXepXR601pnLBtVIHYc6krGy+FBZZeX+xZxjTpA7pP6MeHWcHduDDKTaQv6zgmPshs0jzis06IcOsvxBLLWUewwusi3DmiEVhImdCeZ1k1sfG7a/wdilVGD3LbG59W4z3WSGaSoBnKNdhHKsa6I4R7XF7ZcZZVtyTmm0wkE6nVTM861an6cnfZmaCuST8mpYTopg2yRg7AkE6WbZC84OaeZPfzovZ6P4a2Blw2H/4FrQHyXyodwfEKhJN1YeCVa4B1YC6ZVPedTtv4akLl+01wOLysQoXKHUgdoEtlB1OwnurkrLP+TN04K6opGMwti3fuZcFg+zcOvUiZzftb+QqjYbpGb7Xl+sAWzEC5Cdq5ZtPCgTraFpNST2ZJOgFo6TcZX6Xds22z3jcKpbB7RdoyqB3kkUE4f0Ke3gnxZBBNuLgZmkFMRa6wFOqASMh3uHY6d3X6RzlG5/0ZOpUE1o/svXoyuhruHgkgKRsRqLZB38QfjWtRWV+jlicRZmZ6s7mT/JxvWq1b069svsr6j5L6EEU2wp40hhVrVGYwj08KxxlorsthQRz1uXSD8KzIOxBBrY/SW5TiQuKEZkt2xDqGVh2jBU6faoe3DuH8RDk/7vxBCxlWbRYE5iABrmkaabDxlPWp6WRxa3M/t8PDW0J8f0r2tpsdGOFWsNZs3binKJ61ibbXDrOvMSTpygV1VPqKYKNKqHxvHdTh713nbtu481UkfGKB8R9I+BtK0Yi07hSyorSWPICBEzWX9KPSDicbKKcljPlOQjUNsrzqdBPtM8q06qG5AHD+k7WuI4VrkXA11etzqGzLcbKxM89WNb7ilw6nLbs2rjgwVVUkeZjSs94B0DsLdXEXQjsynKrlQiCQRlIYyYIEmKuluyrA5r66KW7J15ySee351S8m1JDKPko/EPSilm8ubD2BaN4WyMgzBZhmnwAnatDxGFQZoS3M6SqgSTpJjavnTpBw1rgTLrGcmSB3d9al0a6Q9a+GtNdLJdRrhBne1YGmY7gnt+c0HxZKMa4/28VdiIN99ttbp28Nas3pAwnWcQv27QQHIzkwOyLdjO6wNiQse0+NWTonwWyt/D3rthdbvWh2UEsiYbFMTv8AfRG15qDQu5wkpjmL5pxFtndsrEZ8Ql0ZZA0Ch1X2eNXKaqxGix9FsIyYDDKhAOS2TmBiCMzbc+0Yo6qVAvqyJbVLeeF7xCxAE8zOXlQriga3KgsSTJOmqj1dBsdzp3iuK1qlZ1Fsi0qlOotUrHYlgtormWVJbUme0VB12nIT7aN4GyDatuzmAsucxgkgTmM6ZTO1K40hrLAq0+i6H2VQr3ErysTqi58pXcghFMdrUbgz3mOVH7d6cKLkkwEZoYjMVBLoSD2ZMgkbVNNEbLEgqSgqlcBuG51huM2VRm/lLgIEbdlhIgHxqRjkNu31gzw2dVHW3dJk2njMZ7AJIJ5jQUunehuxd7dPq0VQeH3HKXCC5ZVtkDPcMFmAaRm1hZPhRrgl7rGyuWJCkg535MBBg67jfu8adbFE4dw3j8O17D3rbQM4ZFK75SsAmdM0z4bVmmN6O/RsVg1zl8zXAJVBHY11UAmZ51o1q+oS4wDBVIbM0srDKTKQSWA9moqscaT6T1GJR7P8XdmiWRmUjKwCMJmcsSBzrZH3YpfRmW2WNeRi9ZR7bB7IbIFYO6KUzO5UhTM5l3iOa71J4UoAVVtQpyksmUKmQLlzCQTmgxA5GYpuzcuFQAi+sdc5EatrBUgiNOe88pBDBWnRYOU+qN5gLoPsrXJU0lR1pp2Yp0p4Rcv8euWbTZLj3kCMZ0bq1ZTI21jXlX0CMf1/DHeQWOHfPoARc6s51ZQTlYNMrOh0rFuIYsWek63CAYu2jBYKNbCjVm0G8ye6tVfHW0t4y4AvV37Rusiv9vL1dwh8uQFl6rUEiQxnc16XFJLHH6X/AAcbIve/sA+jJfrrX/6v+wfOtVrIfQ5jeuv3JAXqUyqAQcwOUZhrrsRpIHhIrXRUwRcYu/Ic01J7eDqSRS6TVkkVGDek3jAXil+22yraHiJtqf1qrrf17waX6VszcWxbdzqo/s2rYqs4XiRU66ju+VVTxalaGjLsy5vi3uWwmd2QGcpYkBtdcp0nU611d0bxakM2YaxufOurnu06NCih3hfo6F3Dm+j4m4uVzbyYfdlBgFusJXtCDpVB+kFSSDqR+dfSfQvp9grzDCWbbYe4qZ+qNsIs6FwsHU6zsJGvfWDdIOAFcbiEUHIt+6oiNAHaI8hFdVNdzJ3HuAcRuPcFpMzs8Kqp6xLbaGrRav31d7RJFxRldCYZSJEHlz5VD6JcexGAUizYw91jBD3El0OoOUiCARGk9/fU3j/SjG4xGV8LhQ5KnrEGW5K7DMTJ00g8qolFPhlisrXFOHXb2QWwpI62ZiAAsnfSdDHjRviNg4XG2bSAjqlCqBr/ACmHQnXnMmh2Cs4p2CXLJQGO3p2YOp8ZEiI5g8qK8WweKv3mxLpmuansMoEqAqECdAAopG62bGruG+iHBRcXEEtluIri2MwCs92xetktI5B9++jOPts2JgHsAxPeB3GovRIqqg3ECM2rqHBIOwjTw+NHMS6ErkJ3JMxsB5Cs+Sb0jxh7rOFgTEPoAJJ7Jju1mZ3kc6afhNppBQa77yZ9tC8Virm6syeuSGiIUElgddBp76iYXi917oUXLgBMQernu5rBIMHyrHRrsPvwe2wAK6KIGp09tODhSdX1cdjWRJ5mTrvuarw43d63L1oy5ozRb9Wd5Cx6uvnRDE8UuWzJLZM6rOVScpXU6D75CihpY1k69wa27ZmEnv08d48zTy8KUJklgpJMCPl+I1WU6T3ZWSgzBSdB2Qxg5u4g7jlRni3ErlqyrqwbUzIEkaRECNgx91BRZLCOA4QlqchYTE6jltuPGpN/hiXCC8kgEDWImJ28hQDA8ad7buz5BbJBhFPjppO0e+m73GsQmYlwQH6v1FBzZQ2oI2gxvvQ0sJa8JwtEDZZ7QgySdIjntT2B4XbttmUEGCNydCZO/jVV4f0gvvbZs4lQhgW59YxyXwPu1ga1P4Rx25cYqWgwSCEEaGNfeNvGpwK02HOJXB1F4LmBRCYywp7DEBTEEd8bVhnA/SDcvYizbNtVFx0UkMZ1Ycora0xXXJcQM5GWM2QBTJKkKYgkGQRyr5g4CcuLsSQIvWvg610enipwlfgyzTjOP2fRPDbZnNLHdcsjKO2TmjeYPftyoyVhG03HPlH5UA6y0Va2TDstx1gH7ET2gIGpnUiZp7hWJUO6nL2vVKLoDlncDsjs89JPea4sY2rOpk5KXiOFLc6U2lacvYY6xJTDlht+ytbJxDgNu8mRjcCwy9m4w0ZSp022Y1kPSF2scbXF22QMtuO3OUE2yusa7FvcKsFv0l3gAGuWC065UaInlPhXocGSLxx+jkZYSU2SPRrwFLOIvIoX+LG4hOUBhce/eABcAFvqUtGDoM+m9aTULhGOt37S3rYhbozCRBPKT4wB8Km1riqRnOpJpVJNCRD5f6dnNxLGH+vuD3Nl/IVWLuF7qsPSi5nxmJbvv3j/ANRqFZaROiEXD2omYNdUtbYrqmslFnwqXbXFTibBRwl+4AGcLmUDLqCQYIaKm3eEX7lx7l2zh2Z2LsxvCSWMk+tVLvXLbNm6xgZJ0PfvyqRhsBbu5yHYAAsxzkADX5H3UHEhc7XR2605bGFECf5cD83FROjlp8UWKW8PCkAhnykTOwZpYacqrB4f1dvMqvdZogMW07jAI5fpTbWL/wDRKP3h/wB2+poaExrNOTos53TDDzvD51PsdGmA2wXkb1ZD1V/7ie0t/io50P4WbuIBvC0FGyyZdz6oAJ1HP2Ac6qnBRi3Y8W26NJvFMKma4MARIGju7EnYBVkn3U+xBUtkt2yRAADKsczB11099BRdwy3JBwyqvqxlzhgdyZjv5TJqRc45hz6160fN1rBPJeyTNUIVywjcvWhOYptBnuPLXkYpu2LA7Q6sQdGEb7b0NPHMJ/S2dNN10HdS7fH8JsL1mO7MsVn0y8MvtE9MLh3acttjzIHu2p6/asnVsukbse+V3PfrUFOM4YerdsjyZRXHjWHP87a0M+sunjvS1IlolW8JhixICEySYMneSTr30/jUswEdgBl2LwO1rsT3GKjYXiGHy3GV7XZUAkFdMzKNTymmG4/hwdb9r99fnRqQLJC38IqlM9oK3rDONdBvr4CuONwZYnPZJnN64OsRMTExpNRW6U4Uf/kWv3hTLdMMJ/6hP+b5VNEvDDqXkKYXG4NZyPbGbQw28Tp8T76fw+Owqt2GthgOR1g60CPS/B/06f8AN8q9TpVhDtiLfvPyqaJ+GTUi18OxKSwXKVAncntFpbskQBrMzvyqrdOukFi9h2so1k3RdtdkYd0YFLqlouNoNAfP21x6Q4eUy4iyMrS2Yg5l+6O0Mp8dfKqf6QrVz6QWsXFMSGQFc3rEg6+DD3it/TOS9r7mbMl8kaILF1VYLbZ5JkIV2O+jMusT/ntT3DOH3FLHqHWRHbe3tz0QtOo8P1rNrfBFO/F4/sOeX7VOHgNrnxk/8J/8VY100Uq1f4zXLqJPt/qLdxnhZvY/q7ZHWtakZllIUnffuO400pluh2NjRcP55FOkDkB5++qV/AdmGY8VOYGFHUvLDs65s2m7aeHjUI2OrhlxjXSCOzBEiRMy3ISfZXQx41GKin/jMWSTnJv/ALPobocHTCpaux1luQcohYLNlyjygUdJrD+G+kB8Fh1uuzXMn1WQsSNT2TvyEDamL/8A4gLpJypbA8VJ/WtWLI2qrgpnDT3NwS4REmQfgTTxr5+u+nfFRoLUcgUObTn61TLfppxhstcJsgjXIUAJHgc3nyprfcropGPfNduN3u597E1Fy17Zx9pwdSscm/QxrSldGPZYHwpKaIeBK6nCtdSkAeHuBWDFQwGsHY+fhSr2MMEKAgO+UsJ8xMVPx3Rq9YgXrdy0SYGdCs+005b6N5iwD7EjbuHn31ocl3It+AKDoCN+fw/zp+zlI1uKPPrP0Bpp+wcrqQRIK7EEaEHyM1Y+B9BcXi7ZuYfBtcUGM3WoBMTsxE7ii2kAC9Tb/pE91z5VaehfVgOFIJzocwzaaHSG5858Ki8T9H2Nw1s3b2CKIIBJvW9yYAADEkzyFS+hTM4uEWwoUoJHkYk+yqOof/zZbi+QcQZ2lXBFvMHAJ3I0kAxIidRQziBysrZ7lssM2XNt2rY0+sUD2TufKiVtcubKgi567bbAwTp2pmKZxL3lYlR2dxMbdieX7fw8K58JNSNbWxBVC1hrguvKZpOc6gJA2uEAy0zm5e2l8MvE3gM7ES+hYkfb5Zz+XL3P47EO1oZZLGQ+n4DO4+9G1McNz9csjTt/k3h5VZquLFrcIYO/2XtFw1xAQI9ZotqSdWJ3Yakg6jzoRaxptuCzMchOZS41yq8gzcI3XnR9bS5mKyG1BOuhIXkdDsvuoPxdnJgZjCQSARLAXJMAR3bUkJJt/kLQY4hiwcLcZW07IkHmLgB1kazI3HPfaq7hcacydttWX7e8tY/rD3n3n22HhqMtoht8zGJ5FyQT7I99AcVbNu4yoCFlfvHlZ5mfxUcbSuIH5LG9tDcHaYMAGyhiAQG3KjQ66UN45jCqhesAbMx7JykKVuZJlxO3vGwr1XZEs3J0yorDLOkFmPfyjao/HQ5IYTlKiI78twnQajdaSC9ysd8BDhl3LbZ3eVY6SScsMyxqxGpI28KD4HGMXty7ntW937+o3+sPee/c+17DYq6ym3BJJEHaMrBm5ayJ58qho1wARP2Tz3y2v86siubFbRZb90I+ZnAVgqAEwM2Y8piT79KrXpIwgV7buSc2cDLEiMkzO3h5Ua+ikqrXVVkZEOuU/WCSezuDFCfSVitLWgMNczTMCcsR37a0MG2SIMnxZXLXD17M4fFHNEQp7Ugns9nWQCdO41IHDbcScHi4AknWImJ9TQTpPfVv4XgOONbttaIyFEZPrk0TL2dCdNDFT8NwDj85gyqe84jvnkCRzNaXm/K/ZVoS7P8ASKDieFIkZsJi0mYzCM0bxK8v1qFewqQSti8oAks+qjWNdOZgVculOD4paFo4pkcEvk+sLR6ubuidKEYjH425a6pmBtxGXMYiZjx11p4Zfyv2B42+Ex3oxwG7fwpCXOrTrCSDmIJCrrkgrInfel9IujGIw1nrVvZ8p7QVYhfvbbDn51I6OcXuYW0LZt2m7TNrnkyRpo4Hwo1c6UO4KmxYIcZYi7s2h/nI50jzpSLF082rM4TiF8kRcfUd/spy3h7l26USWOUsx1JgDeeXL31dukfQ9MCraEmCimRzcb95yBvdUP0c27ZtY6842QDNI7KTJEc83gfseNGWeouSXAqw20m+SNh+gDAAu0aTEeKj9aEWOFm1cefVkqPKfkK0/izQwGU2+xYULmLQS5b1gBPZTfv2ql4wltOUkjTvqnFnnO7HzYoQiqBjLXU+VjlXVdaMlGucR6PYzEW1tY1sNcw9pzcJBudayqlwKC0KCwDDtQJKgkb1lXDEzMRPrOR72it76RKRh7hVmJyNu3Iqd6+eOC8Qi6kqAAynQH70mNd6erQIvcN+nLov9Hx/XKPq8SM/lcWFuD29hv7RrY/RbirL8KwzWlCAJlcd1xNLhJ8WBbyIoJ6T+B/T+FtdUOXtAYi2GjNAHbUjkchYx3gVknRjpddtYS7g0YhLxDGDqNIdR4MMs/s+JqxSUldELR6SemP02+Etn+L2jCfjbY3PLkPDX7VVXodhczXRlmCo2MT2t4qLiLmXXkKJdC8Qwe7qRmKSBHj+hqnNtjZZh+RYbOHAJhQCdzG576ceyp3AJ8aRatxJnckk95Nes+tc2T3NqPTg0+6Jps8Otk6qPefnToevBeg0upjUhX8GWx9n4n50g8Ptj7Pxb509buTTWfWhbJSH7XDreRjlGy6d/aA+dM/wfbn1B8aetv2G9n94U2j61LZElYsYC390U1e4db+6B5T86mTUe8xoWw0iOcDbA9X4n50zbyhu0sA1Je8NBzpu3EzvRTZKClrB22tkRpqPKRv4b1R/SXZVRaA1Yly58gsfA1brOOa2TkcoSCDHMHlrprVi4FYnCcTBgzY05j+TvGB7NP8A6rT0q96ZTmftYno5xhUwWDzMilsPZHbBOZQFDgAc4jfSrSuMz2j1DKDlIRssqpGglZEgd0isO6NcZe5h0zns4c27SxAyrcR5B5mWRNfKtR9GWMD3btpu0CguIDGhVsr6jvzW/dQl0jctnvYfXjXAO9IeITLhhdzZDfuIcpAOqsV1IIiVHKqz9Cwmx6/99P8ABTfTG9eXid7DXbjNaW7ntqYhRcXMhHkHj2VFFyYneroYfTWmXIkszlvHgaxGDQXGCTk0K5ozRAmToN59hFOYQDrrQBGr2/74qz9AMaq4oWm1S/2SD94SVP8AeXyagnSHgRwmJuWuVos9s99tiGUecfG3HOhLDbssj1VR00O+mDivqW52VnPm5yr8FY+2nejvRMW+H3LbqWe4cM9yWCrByXBZYk9nQyXmBPeDVa41iDjsbYQ/zlxc8bBEgN7IFxqvXSd2K22tIrE37RaQToucICARKhrgkHkDTZFLQkvsqxyV2xrjrHrmBhT9UMo2VhbuF8smQM0+/wB4TjmHUPmUZQ+uUagEASR5nWPOjnGB9czxozk+wWt+8avHvqt8UAzARy/Wk6de1k6p7x/shlRXlMvZ8K6tNGTUfSHFOG9bZe2rdWzqyhonLIiYO9UDgnoRtWL6XWvtdCGcptgAkbScx0Bq+txhe5uXIc/bXl/jVu2jOxKqoLEmIAA1O9GwbAvpr0jTAYYtobjyttD9puZI5qoMn2DnXyziHNm9+y0jy/8ArSr/ANLOk747ENdfRBpbT7iTp/aO5Pf5CqXx+zOQj1vVjwO3+vGrYUiEq9e6whU11HtOkVYOjOHzPlEnLEgc9ySfAx7qqGCv9UNVncTO3+hVz6E4xSLpKmdAPIgzVXUWoMtxfIslnBKQ5YkEbCY112HuoLjHKsRBjlqdfV128T7qn23Mwz5i0kTyGm3gJFQuIqAVE7LzOu/Mk67VzUtzY+NiMuIYhiB6ilj2m5Tt2ddQPjT/AA28GcoRqTpMnbPvIEaAe2m8QQmZfv2xzG5zHmdtKb4V/Lj+3zHce4nvqylTYLYSwtkOJVrgHjpuAdJGo1imBij1ot5RAbLmgzudT2Y5USsWcmeSAkyo5IoUSO4CQTp30C4kmS4WBGsupBE9oXCDMz7RSxpthfAUCn6PdftSpga91zLPq7kCdjzodhuKuIAVTJGrBm3Nr8A2zfn36Tg/8Tubat4f0/uoVibIt3co2VxvlnT6P5f6irIJCtsK4rB4g3CVuqqkckAg6DKAZMRJ3qDjMTirKxFq4NRmKktMMY7Omkaac6MW+IBskKxzgMNtATudfymofHbQCLAAlmJ0GpKNJ23NVxlvTSC14YGS7inuHYZs0dgALB+zI02jUnQ03gvpDMO3Ex9k88ncn4xRK9chLeVgGDXJgrIzOPDSRNM4NBmTaAU17H9T4VcmvCFpruyZh8A4eGuM0iZAA598fr7K0DoxikWxjLJREYWGbOJlxluDtSTqJnSB2jpVWu4ibaorKpGuaQSQf9fCo2P43h7DN9Jwy4kPbdFBVD1bmIcZttOY1odPN60DKvaUngTf7qx45h8IfjcH60U9DHFDZ4tZUmFuh7Tf2lJX/mRBQLhuI6vDYmyZJv8AVdqPV6ssTI5zmp/ozjBhbpuModuwUMao9u4jqwJ2nLBjWDXStKzJRp3pt4SLeIw2JUAB1NptOaHMpPeYZ/3apa4kkb6ASNeTEzp+1PvFWLpz6TrXEcL1Iw7oQ6ujl1MFZBlQOalhvzqjW8Tse4Ef691VTVuwxdBvD41rbqymGUhgeYI1Bq7dP8amKwFriCwGRclwec9n2ODHg9Zn9MH+jXuN6UMcFcwgXsu6XJnbLuI8ez7vGhpsFjfQK/mx6loJyMqksFAJG8nfTMIHfWrjCvlYNcthNzDO0RMExbrFcDbeyq3F0cNm08Nvy+NXJOm6EA5HIIntMs6weW9Llg29i3HJLkM8VsOjz9h5KwSVykKCJMSyxB00M0E4k3a9lE7HSEYi0LYVgLbFtYjtzsd+UxQfHntn2flSwjpjwV5ZuUtxjNPPWvaZPlXU5Waa3TkEaWW5faHIg1XemvTvrrQsIpSWBuSQdF1VdPGCfIVG4pxXqbcjV20Xw72Pl8qpF2+xOpMk/nz/AFoxjfIUOXLsAmdBQi9iWYllmQJ8h/o0viGJ0CzqdT5cqM3eCdVw17jfyjm23iqZhA8CZk+wcquW3JCru7nm1XX0d4YsrktALwZGsBRMGd9aouatI9G6/wAXJ553/ujb21V1TrGXYVcg6uCcxDqPNDt+9SLvBnYyXXu0Rh/30Qw9i4qRdyG5mJm2Tlychrzp2uQ5NG1RBV3gJbdxtGzDv7n8TSrHAirZgwnXcOd99C8UWWlKKGuQdKIX0F/vJ+6f8VRsVwE3DJYbRpnGkMNg4+8aL15SqTRKID8IZrbKXXXLEKwGjZiTDbyBz76jX+jrMcxZcxMmM4H2NgG09QUcUnKe6Qf73z+NJJpnOSAooErwa4AozJ2Ig9udBoGObUeBpOK4RccAMyQNoDjkR97uJoyRTbUutjUgEejhmcy7zu+8z303d4BcZpJRdZgZ4Hq7CdB2RVgK0zeB01plkkDSgdZ4U66llMADUNGmxid/Gqv6Qy6FdRGsQDOhQa6671csW1xYyBXOYZgWiF5nz8KrHpOAZbeUGe2D7Opj8jWjpm3kVlWb4ujPl4hcH2jSDim+8ffTeWuRCTABJ7gK7FGAeXGONmNe/TX+8a8+hXPuP+63ypD2GHrAjzBFTYg79Nf7xrxMWwM5jPfTa7UtBRohaFwL/Rbd0g5ScrH8TG4y+Uqs0atcUL2kMjNHa0XUj2eFXT0edHVxfBrto73Igx6ty2lvI0+DAeyaymzda1da2/ZMlSD9llJBHvkVhi/Ub/DLpe17Fis4wgzpEgkAD/U0nFiWJB51AW5Tli7OlWNFT3FdXXVzmvaAAbxPpEt55zBV2AgnTzjzodiMYNSrZtPd5TQaK4k1oUEg2EeDqDdFy4pdQZgEakbTPKrTxXpMl6xdTqmBZSAZGh3n4VVbXFAq5Qndz/yrwcU37Oh03oONu2R0QCda0zoFYYYVSMhB6w7mR6wGkRuO/nWe8PwfWPl12J0Wdt9JHLWtS6K2OrwoABOVTAIAJ1jbv1qjq37K/Jdh5YTQ3eaJ/wAQ/wCGmV4icwUKpYkiMzjUZp1NsD7Le7xFMtimuYVy1so5Ug2pDMuYwJAB3Gu1CMThouZcuuYAwAR2mXmLX9ZXOjC7s1t0G04sSCQqwpUHtHdjC7prrTuExz3ASlsMNNesjcAjdRyINCQOrs3FPrC7aBA1nKqMSITUTzg+YpfAkabmQQ4skLIjtGANSg5oO/yqOCpsOoK2sVdactoHKSp+sGhG42pnD8ULOECjMSQBn5jMCPV/A/uqfYxSW7RchgASX7Jktmh2y7mWnYQdxpVZ4ZiQl9XaYBY6AnVi8aZBzuDnSxhqvYjZY1xp6k3CBlzKAcxMyWX7vfpUW1xpSQBEmI1OubLG6/jT30kLOAsg/aex/wA1yea+PcPZQZLATEKu4S4qyQBorWRJ7ED1J39tMoJg1NFnOKbPkyDNlzRnHqzE7RvUK7xxVJBgEEg9raM08vwP7qK38UFKfjOUQJ1gnlsIB1qq8X4cyAsd3a7oNYEX2UyF3PWDTlHOq8cU+RpWgvZ4xnbKoBYyIzjcT/hb3U1c4wsAgrJ/FqNvD8Q99D7bdV1NwKSxa9Ora9plX7JiMx5D5R7NlhlkNEryfvs/gq300DUHLF1jMLJBhu0NDAMe4j30L6T8UbD5GKSM25Maqh0ga7E6+HjRTH4pUOfJcdhoAmphmE6d2k0E9INovat5VMztGsmyd48YpsHzRXm+LKDhsQtsXBAYXAAZnSDPKn+GcSNq4GVso1BVRlEHy1PtJoS5I7vYZ/Kki8fCuvpTMNlywfTIo+YiZEbnvBn4VA6S9LDi8gZFUoWhgSSQY015aA1XDdNIJoKCRLHSa9mkilaU4DbOiXSd8LhVs2urggNmY6ywUnw8NtqBdIODW8Rea/cKo90hvq37ObTWDME768yaoq9KL4iGWB+Be6K49KsR94a/hFc5dNkTtM2erirdFvu8KRSfDlmnby8qeHBtioMEDtZ1jWN4Jj21Sf8Aaa/98fur8qavdJL7QC5IBDRAAkbTAp/Qy+RfUx+C/W+CKxP1mWImddfCBqPGvKpq9LcSui3CANAIBge0V1D0c38v/fonqYv4gSuivM1e5q3mU8KmvDXs+VdNQg7YcqwIMcvKdDWh9FOLquHCsfVUHQfi1HnNZvmq08Au/Va69lvh/mBWbqY3EtxOmXSzxuyGZu3LxPZ07IgR/rnUK9iLbXeszbsrRkeQFNrQmInsHbwoLhsRmEkFfA7ing9c/TpZr1WTsU6O7tmHaLH1GnUEfdP4fdUzhPEbdpnJJ7QAEI333P3RyYUHzV00HuqZPyWLifG7Vy0yBjrl3Ro0YE/ZPId1CM9oPo5KgiJttMA2yZi3E9lvhUMmvJqR9vBG7LJc4lZ+j21Vmy27lndGkhJOwXfTuA8RQnFtbdnbOO0WIlGnWY/mz4VGDdg/tL+T03nFFbcA5LHa4taDgs8qqIFGRuy6hgzAZdCQYkcu6o3HOIWrwUB/Vzbo3NSOaGgpekMaVR3sa9qJ1+8jKil1hC5HZae00mZtke6P1pd+7Zzlka2FkZVyEEAdVy6kgeqef+Qk3Kba5VisUtGE48oCBnDQvaaHkvpt2ACN9dOWlC+mfHFCoFy3Ccp7SkgSp1E6TuKFpjAhDMuYDl3zpUHpVcBVSBEhDHdIJj3EU+KC1oTJL2gPiGLW42YLB57a7RoNKi1wNLU11ODGIropzL4H3V51Z7j7jUIIpSUv6K/3G/dPypdrBOxCqjs3cFYnv2iaFkECuIqRe4fdTR7dxT+JGH5iutYR2GiOfJSf0qWg0MWWAYZhK89/0oq+CQkQuXv5g+86VAucOun+aufuN8qnYbEPlE2WbTcAwdPKll+CIXdwFo7Aj2zXV4b78rLj2H5V1LT8ktF4/gQ/0Q/dWnBwL+pX91apQxDfePvNKW6xPrH3mhpK6Lr/ALP/ANQv7i/Ku/2cH/p1/wCGvyqli+33j7zShin+83vNTR+Q0XUdHh/QL+4vyoLxHBdXiCuXLKTEADVWA+Imgv0lvvN7zUnh9z6xZ7WoGp3E7eVVZI1Etxr3HvXgbhgPKlW8ch1kV2MYS4UQBI3n7NQBd257Hc6xPzrPGCkrNDbQQHEbevaGlcuPQ7NQxbQh/wDX2jSsLZGb3/lTPHFA1sJfTU+8PlSfpyfeFMGypQmIkE/Co2HswynTf5+NKoRpjOTQXt4kG2xkwCnIx9sRtv8AKmhiB4+4/KmRph7vmv8A7h/yqFeUByAAACOQ/DUUEyamgp9IHf8AA/KkPi1+8KTETHPU+NDb1vVvM8vOhCKkwybRPOLTvFIOKXvqCEgzpz5ftUqza15e7xqz04oTWya5I3B8NDTrWQ9y2rzDW02iR2YBHlG1ScBhFdLsjtL2g2nIbRHhzmuwqDrrZ7lt/mB+VJGST+hpRbRx4Ibdm56piy+siSFy9qPdp41WeiwH0gZvVCXSdtQLbGNfZV+4qg6i8SNeqMHuPXWgT4yCRWZ8Nu5bqGJAMkd4G49sRWrBLVFspzR0ujWcZbbC4W6yuo0YaOuYPziDzJb2jxqD0Lt2XQ3bjXjduSFhFIEHQyXB7502ql43jF15UucrHUaczNXDhWN6lbQVR6vt0ZPnSZLiqXcmKCd2X/DdHS0ZrioW1A1Laazl7qrXF8MvDsYcR1q3HKmFggoTbyAsDzgsan2eKOpLSS0wSTvpMnx8aEdJeGJiE6y7mJMiAYHnpufOazau0uC+ONLdclE410sN66SxZhMzO55nXer6uNwpw9hbDC0i2wSrSWLMASWKiCxO9Z1wnhCE3M3ayl1E/hnWi/XBVAA0AHPwrS8cLSXYolKTVvuWO5iLX9Mvub5UC4PetqbiM8KrsFOUmRmJHloRUA4zw+P+VeYHD57riYnKdp1IA/SrFFFNB1sXZ/pT+4fnXtOWOh/Wai6F0H2Cf++up1BAo//Z"/>
          <p:cNvSpPr>
            <a:spLocks noChangeAspect="1" noChangeArrowheads="1"/>
          </p:cNvSpPr>
          <p:nvPr/>
        </p:nvSpPr>
        <p:spPr bwMode="auto">
          <a:xfrm>
            <a:off x="0" y="-936625"/>
            <a:ext cx="2343150" cy="19526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0662" name="AutoShape 6" descr="data:image/jpeg;base64,/9j/4AAQSkZJRgABAQAAAQABAAD/2wCEAAkGBhQSERUUExQVFBQVGBcXGBgXFxkdGBYYGBgXHBgYGBccHyYeGBojHBcVHy8gIycqLCwsGR4xNTAqNSYrLCkBCQoKDgwOGg8PGi0kHyQqLCwpLCwsLCwsLCwsLCwsLCwsLCksLCwpLCwsLCwsLCwsLCwsLCwsLCwsLCwpLCwpLP/AABEIAM0A9gMBIgACEQEDEQH/xAAcAAABBQEBAQAAAAAAAAAAAAAFAgMEBgcAAQj/xABNEAACAQIEAgYGBwILBgYDAAABAhEAAwQSITEFQQYTIlFhcQcygZGh0RQjQlJiscFykhUkM0NTY4Ky0uHwFiWToqPCCDRUs+LxRHOD/8QAGgEAAgMBAQAAAAAAAAAAAAAAAQIAAwQFBv/EACsRAAICAQMDBAIDAAMBAAAAAAABAhEDEiExBEFREyIycWGRUoGhscHwI//aAAwDAQACEQMRAD8A2dVpwLXgFLArOCjwCg5sdpvM/nRuKG3l7TedLPgZA4W9aE9NbU8OxY/qLh9yz+lWApvQrpJazYPEr32Lw/6bUkQM+YcbuvnVrsW/93Y0d3Un3XqqWM1C1b+ENm4djef1Kn925rWnshZlNs3gpzHu5eY+VfQuExYuIjqDDqrjvhgCPzr50u7VMw3SLEIMq3nUbQDyGwoyjYJRs17GekbCI7JmdipIMLpIMEAkjY0mx6S8EBvc/dHzrGHvEkkkkkkk95O5pM0PTQPTRuK+knAn7bDzX/OuXp7gjH10eYNYbmPfT+EwxfMcwAUSSZ5+AGtTQiemizdHlOHuOWYIGggyB6rcp5wa5+nmIAhL0FWBEopOjFhqRtPLnULpNcHVJ35o9kGq/evszEkySBJgeHyFRRUt2PpV2E+J8bv3mzXb7MYA3gQBAGVYEeyoljDBjDXUQd7Zj8FBqKKVNWVXASxcP4RgZ+uxZPgiMNPNlPjyo/wyxw1L2YlGw+WFa4HYG5pOkb78orP5qe7fxZR/WH8jSST8kov3SvH4O/YtW8Pew6ZcxPZZRrt6qGatfTTpHZXhRuIesS+Optso0LGQSZggDq2FYPNSH4hca2LRYlFMqsmAZOw5bn30NAEqHeEW82Jsjvu2x77i19B+mawrYexnEgXXYftC2xB9wasJ6LWf94YVSNfpNgEf/wBUmt99MF9RhkUgzN11IjQraZYIPI9b8KE2MuSt9AF7WC8lP/TrVytZn6PrI/iZ/Ans+rNajkrJ0/D+zR1XK+hjJSStPsKQRWgymYenm7l4faHfiF+Fu5WFOs1tn/iAY/RsKo53XPut/wDyrEWtNppV0eAk3B+ryryk4NCBqhbuExXVLJR9jgUsV5FeiqUQ9qBfXtGp9Rb69qpNe0KIrLoagYxM1t170ce9SP1om66e+oapOlUojPlHKNJHd+VEMLxV7dtrSwEcFWAHrAmSCTUC7YZiFQdqYG3KZ3p62y2rd0XFBuqREsY7RGxUiSBPhWqtiM5ba/cX4/OkQfLyqE/ESRoAviMx/Mmk3MYfslvHNHwijTDsSnVvA+wfKnbVkRsun4RQ/wClN3/GlfSmjf4j5VGmRUE1UCYRD5oKZxVxhoECgwNEyz7eetQVxjd/5fKkPimacxJ0ga7VFFrkjafAVv4yQNFP7QBE6V5Zthvsr7FEUMLePxFPpcI2P/MtRx8Ai0nuG7XDVO6L+6KkDg6x6qfuUFsYy6uza8u0v5VIXHX+TMZ/Ep5+XlWZwy9pGpTxVvEMWOGJzt2/an+dT7fC7RGU2reXeMraHvHa0NVT+EL5fKLgnuMae2KlWMZioBFwSSQRlBiOc7c6WWPJXyGU8X8Sxf7PWN+pQ++Pgd6n2eD2I/8AL2xz0J08s2Y1W7OKxsHUNtHYEDfynlT1/pNdshlusUeOwOpDK/dLZwV7tjVWjM9tV/2W68POn/A8/B8rC7ZFu3dRhcV2RWhlMgnsgzOs0Q4fxnGY3rE4gFuIilEKgI2Z4zFXUGRAE6d3dVCtdOcW3YTJLQohNSToIkxWhYMnit2wiB8AUwjC12SVuXFMXmZjPZtuijXU5txImxYsqi1JlUsmLUmkWD0fIA9hRsoAGusBGj9K00rWXdArJGIw88gQfEi0wJB7prVYqYOH9lfULdfQwRSGFPMKbYVeZTIPT3dgYNYn+XP/ALQ/U1kllsxjKRHca1b092mZ8ORsiNOvO42mm+1s1k+HQoZbY1bHgA+bgAG/wrqZxNyYr2jQT7Dr2vBXtJEY6KaujWm7nFLSkg3bYI0ILqCD460xc43hxvfsjzuJ86mT4kQt1qNb3HmPzpLcfw0/+Ysf8VPnUJOO4cH+Xs7/ANIvf51lIz5d4q5S44Egh3EjwLCneKX165lIzKoURt9heY1Oo+ArzpEg+kXYIIN65EbEF2givOOWf4zcIBhnhdo2AGs1tVALl0R6JYfEWOta2oJLKBDNBUjtSWGm+ke2pXE+huGtMAUDlgSdIj4medTuhVlP4OCXVJVmbMMrkEM7ECVGvq8qk8SAJXLnYKBq1u7M5nJ+xtDCuXPJNTdNnRhGGlWgOOimE6rP1YJz5SvdOYgzHcs1KwvQrCvaDi0MzXAgBOmpAkmJ591SLbL1RQh82cMIsXiD2WXU5NPWJ57UQ4LjVRctwXCAVZQLF6ARmk+oO9fdSSyTrljqGPwgHxDonhkZkFkaEAN3yJnbvkeylN0Jt9VntYdXzA6Qpyw5UmT4CaL8Vv8AXOrBWHYUEG3c0IZzHqaiG3onwfG5LFxWzwo0As3dFYgCOxr2yTpOhJ5UvrZEuQvHj8Fa4B0Gw91crWl62C2/Z0YCDG0SvI86n8U9HuDtZfqs2bNziMuXz+9RTo9jFt3JYXIysNLF7cshH82Pump9zDq9m0EzZ1U5wyXRLtkzNmdRzQ++g8s75ZNMF2RXLHQXAFXY4f1Mmmc65iByGm9EeFejrh91WjDAurQFztquZQWnTaZ9lFsBgoS6HB7SLlgH1lzEbeOXepXR601pnLBtVIHYc6krGy+FBZZeX+xZxjTpA7pP6MeHWcHduDDKTaQv6zgmPshs0jzis06IcOsvxBLLWUewwusi3DmiEVhImdCeZ1k1sfG7a/wdilVGD3LbG59W4z3WSGaSoBnKNdhHKsa6I4R7XF7ZcZZVtyTmm0wkE6nVTM861an6cnfZmaCuST8mpYTopg2yRg7AkE6WbZC84OaeZPfzovZ6P4a2Blw2H/4FrQHyXyodwfEKhJN1YeCVa4B1YC6ZVPedTtv4akLl+01wOLysQoXKHUgdoEtlB1OwnurkrLP+TN04K6opGMwti3fuZcFg+zcOvUiZzftb+QqjYbpGb7Xl+sAWzEC5Cdq5ZtPCgTraFpNST2ZJOgFo6TcZX6Xds22z3jcKpbB7RdoyqB3kkUE4f0Ke3gnxZBBNuLgZmkFMRa6wFOqASMh3uHY6d3X6RzlG5/0ZOpUE1o/svXoyuhruHgkgKRsRqLZB38QfjWtRWV+jlicRZmZ6s7mT/JxvWq1b069svsr6j5L6EEU2wp40hhVrVGYwj08KxxlorsthQRz1uXSD8KzIOxBBrY/SW5TiQuKEZkt2xDqGVh2jBU6faoe3DuH8RDk/7vxBCxlWbRYE5iABrmkaabDxlPWp6WRxa3M/t8PDW0J8f0r2tpsdGOFWsNZs3binKJ61ibbXDrOvMSTpygV1VPqKYKNKqHxvHdTh713nbtu481UkfGKB8R9I+BtK0Yi07hSyorSWPICBEzWX9KPSDicbKKcljPlOQjUNsrzqdBPtM8q06qG5AHD+k7WuI4VrkXA11etzqGzLcbKxM89WNb7ilw6nLbs2rjgwVVUkeZjSs94B0DsLdXEXQjsynKrlQiCQRlIYyYIEmKuluyrA5r66KW7J15ySee351S8m1JDKPko/EPSilm8ubD2BaN4WyMgzBZhmnwAnatDxGFQZoS3M6SqgSTpJjavnTpBw1rgTLrGcmSB3d9al0a6Q9a+GtNdLJdRrhBne1YGmY7gnt+c0HxZKMa4/28VdiIN99ttbp28Nas3pAwnWcQv27QQHIzkwOyLdjO6wNiQse0+NWTonwWyt/D3rthdbvWh2UEsiYbFMTv8AfRG15qDQu5wkpjmL5pxFtndsrEZ8Ql0ZZA0Ch1X2eNXKaqxGix9FsIyYDDKhAOS2TmBiCMzbc+0Yo6qVAvqyJbVLeeF7xCxAE8zOXlQriga3KgsSTJOmqj1dBsdzp3iuK1qlZ1Fsi0qlOotUrHYlgtormWVJbUme0VB12nIT7aN4GyDatuzmAsucxgkgTmM6ZTO1K40hrLAq0+i6H2VQr3ErysTqi58pXcghFMdrUbgz3mOVH7d6cKLkkwEZoYjMVBLoSD2ZMgkbVNNEbLEgqSgqlcBuG51huM2VRm/lLgIEbdlhIgHxqRjkNu31gzw2dVHW3dJk2njMZ7AJIJ5jQUunehuxd7dPq0VQeH3HKXCC5ZVtkDPcMFmAaRm1hZPhRrgl7rGyuWJCkg535MBBg67jfu8adbFE4dw3j8O17D3rbQM4ZFK75SsAmdM0z4bVmmN6O/RsVg1zl8zXAJVBHY11UAmZ51o1q+oS4wDBVIbM0srDKTKQSWA9moqscaT6T1GJR7P8XdmiWRmUjKwCMJmcsSBzrZH3YpfRmW2WNeRi9ZR7bB7IbIFYO6KUzO5UhTM5l3iOa71J4UoAVVtQpyksmUKmQLlzCQTmgxA5GYpuzcuFQAi+sdc5EatrBUgiNOe88pBDBWnRYOU+qN5gLoPsrXJU0lR1pp2Yp0p4Rcv8euWbTZLj3kCMZ0bq1ZTI21jXlX0CMf1/DHeQWOHfPoARc6s51ZQTlYNMrOh0rFuIYsWek63CAYu2jBYKNbCjVm0G8ye6tVfHW0t4y4AvV37Rusiv9vL1dwh8uQFl6rUEiQxnc16XFJLHH6X/AAcbIve/sA+jJfrrX/6v+wfOtVrIfQ5jeuv3JAXqUyqAQcwOUZhrrsRpIHhIrXRUwRcYu/Ic01J7eDqSRS6TVkkVGDek3jAXil+22yraHiJtqf1qrrf17waX6VszcWxbdzqo/s2rYqs4XiRU66ju+VVTxalaGjLsy5vi3uWwmd2QGcpYkBtdcp0nU611d0bxakM2YaxufOurnu06NCih3hfo6F3Dm+j4m4uVzbyYfdlBgFusJXtCDpVB+kFSSDqR+dfSfQvp9grzDCWbbYe4qZ+qNsIs6FwsHU6zsJGvfWDdIOAFcbiEUHIt+6oiNAHaI8hFdVNdzJ3HuAcRuPcFpMzs8Kqp6xLbaGrRav31d7RJFxRldCYZSJEHlz5VD6JcexGAUizYw91jBD3El0OoOUiCARGk9/fU3j/SjG4xGV8LhQ5KnrEGW5K7DMTJ00g8qolFPhlisrXFOHXb2QWwpI62ZiAAsnfSdDHjRviNg4XG2bSAjqlCqBr/ACmHQnXnMmh2Cs4p2CXLJQGO3p2YOp8ZEiI5g8qK8WweKv3mxLpmuansMoEqAqECdAAopG62bGruG+iHBRcXEEtluIri2MwCs92xetktI5B9++jOPts2JgHsAxPeB3GovRIqqg3ECM2rqHBIOwjTw+NHMS6ErkJ3JMxsB5Cs+Sb0jxh7rOFgTEPoAJJ7Jju1mZ3kc6afhNppBQa77yZ9tC8Virm6syeuSGiIUElgddBp76iYXi917oUXLgBMQernu5rBIMHyrHRrsPvwe2wAK6KIGp09tODhSdX1cdjWRJ5mTrvuarw43d63L1oy5ozRb9Wd5Cx6uvnRDE8UuWzJLZM6rOVScpXU6D75CihpY1k69wa27ZmEnv08d48zTy8KUJklgpJMCPl+I1WU6T3ZWSgzBSdB2Qxg5u4g7jlRni3ErlqyrqwbUzIEkaRECNgx91BRZLCOA4QlqchYTE6jltuPGpN/hiXCC8kgEDWImJ28hQDA8ad7buz5BbJBhFPjppO0e+m73GsQmYlwQH6v1FBzZQ2oI2gxvvQ0sJa8JwtEDZZ7QgySdIjntT2B4XbttmUEGCNydCZO/jVV4f0gvvbZs4lQhgW59YxyXwPu1ga1P4Rx25cYqWgwSCEEaGNfeNvGpwK02HOJXB1F4LmBRCYywp7DEBTEEd8bVhnA/SDcvYizbNtVFx0UkMZ1Ycora0xXXJcQM5GWM2QBTJKkKYgkGQRyr5g4CcuLsSQIvWvg610enipwlfgyzTjOP2fRPDbZnNLHdcsjKO2TmjeYPftyoyVhG03HPlH5UA6y0Va2TDstx1gH7ET2gIGpnUiZp7hWJUO6nL2vVKLoDlncDsjs89JPea4sY2rOpk5KXiOFLc6U2lacvYY6xJTDlht+ytbJxDgNu8mRjcCwy9m4w0ZSp022Y1kPSF2scbXF22QMtuO3OUE2yusa7FvcKsFv0l3gAGuWC065UaInlPhXocGSLxx+jkZYSU2SPRrwFLOIvIoX+LG4hOUBhce/eABcAFvqUtGDoM+m9aTULhGOt37S3rYhbozCRBPKT4wB8Km1riqRnOpJpVJNCRD5f6dnNxLGH+vuD3Nl/IVWLuF7qsPSi5nxmJbvv3j/ANRqFZaROiEXD2omYNdUtbYrqmslFnwqXbXFTibBRwl+4AGcLmUDLqCQYIaKm3eEX7lx7l2zh2Z2LsxvCSWMk+tVLvXLbNm6xgZJ0PfvyqRhsBbu5yHYAAsxzkADX5H3UHEhc7XR2605bGFECf5cD83FROjlp8UWKW8PCkAhnykTOwZpYacqrB4f1dvMqvdZogMW07jAI5fpTbWL/wDRKP3h/wB2+poaExrNOTos53TDDzvD51PsdGmA2wXkb1ZD1V/7ie0t/io50P4WbuIBvC0FGyyZdz6oAJ1HP2Ac6qnBRi3Y8W26NJvFMKma4MARIGju7EnYBVkn3U+xBUtkt2yRAADKsczB11099BRdwy3JBwyqvqxlzhgdyZjv5TJqRc45hz6160fN1rBPJeyTNUIVywjcvWhOYptBnuPLXkYpu2LA7Q6sQdGEb7b0NPHMJ/S2dNN10HdS7fH8JsL1mO7MsVn0y8MvtE9MLh3acttjzIHu2p6/asnVsukbse+V3PfrUFOM4YerdsjyZRXHjWHP87a0M+sunjvS1IlolW8JhixICEySYMneSTr30/jUswEdgBl2LwO1rsT3GKjYXiGHy3GV7XZUAkFdMzKNTymmG4/hwdb9r99fnRqQLJC38IqlM9oK3rDONdBvr4CuONwZYnPZJnN64OsRMTExpNRW6U4Uf/kWv3hTLdMMJ/6hP+b5VNEvDDqXkKYXG4NZyPbGbQw28Tp8T76fw+Owqt2GthgOR1g60CPS/B/06f8AN8q9TpVhDtiLfvPyqaJ+GTUi18OxKSwXKVAncntFpbskQBrMzvyqrdOukFi9h2so1k3RdtdkYd0YFLqlouNoNAfP21x6Q4eUy4iyMrS2Yg5l+6O0Mp8dfKqf6QrVz6QWsXFMSGQFc3rEg6+DD3it/TOS9r7mbMl8kaILF1VYLbZ5JkIV2O+jMusT/ntT3DOH3FLHqHWRHbe3tz0QtOo8P1rNrfBFO/F4/sOeX7VOHgNrnxk/8J/8VY100Uq1f4zXLqJPt/qLdxnhZvY/q7ZHWtakZllIUnffuO400pluh2NjRcP55FOkDkB5++qV/AdmGY8VOYGFHUvLDs65s2m7aeHjUI2OrhlxjXSCOzBEiRMy3ISfZXQx41GKin/jMWSTnJv/ALPobocHTCpaux1luQcohYLNlyjygUdJrD+G+kB8Fh1uuzXMn1WQsSNT2TvyEDamL/8A4gLpJypbA8VJ/WtWLI2qrgpnDT3NwS4REmQfgTTxr5+u+nfFRoLUcgUObTn61TLfppxhstcJsgjXIUAJHgc3nyprfcropGPfNduN3u597E1Fy17Zx9pwdSscm/QxrSldGPZYHwpKaIeBK6nCtdSkAeHuBWDFQwGsHY+fhSr2MMEKAgO+UsJ8xMVPx3Rq9YgXrdy0SYGdCs+005b6N5iwD7EjbuHn31ocl3It+AKDoCN+fw/zp+zlI1uKPPrP0Bpp+wcrqQRIK7EEaEHyM1Y+B9BcXi7ZuYfBtcUGM3WoBMTsxE7ii2kAC9Tb/pE91z5VaehfVgOFIJzocwzaaHSG5858Ki8T9H2Nw1s3b2CKIIBJvW9yYAADEkzyFS+hTM4uEWwoUoJHkYk+yqOof/zZbi+QcQZ2lXBFvMHAJ3I0kAxIidRQziBysrZ7lssM2XNt2rY0+sUD2TufKiVtcubKgi567bbAwTp2pmKZxL3lYlR2dxMbdieX7fw8K58JNSNbWxBVC1hrguvKZpOc6gJA2uEAy0zm5e2l8MvE3gM7ES+hYkfb5Zz+XL3P47EO1oZZLGQ+n4DO4+9G1McNz9csjTt/k3h5VZquLFrcIYO/2XtFw1xAQI9ZotqSdWJ3Yakg6jzoRaxptuCzMchOZS41yq8gzcI3XnR9bS5mKyG1BOuhIXkdDsvuoPxdnJgZjCQSARLAXJMAR3bUkJJt/kLQY4hiwcLcZW07IkHmLgB1kazI3HPfaq7hcacydttWX7e8tY/rD3n3n22HhqMtoht8zGJ5FyQT7I99AcVbNu4yoCFlfvHlZ5mfxUcbSuIH5LG9tDcHaYMAGyhiAQG3KjQ66UN45jCqhesAbMx7JykKVuZJlxO3vGwr1XZEs3J0yorDLOkFmPfyjao/HQ5IYTlKiI78twnQajdaSC9ysd8BDhl3LbZ3eVY6SScsMyxqxGpI28KD4HGMXty7ntW937+o3+sPee/c+17DYq6ym3BJJEHaMrBm5ayJ58qho1wARP2Tz3y2v86siubFbRZb90I+ZnAVgqAEwM2Y8piT79KrXpIwgV7buSc2cDLEiMkzO3h5Ua+ikqrXVVkZEOuU/WCSezuDFCfSVitLWgMNczTMCcsR37a0MG2SIMnxZXLXD17M4fFHNEQp7Ugns9nWQCdO41IHDbcScHi4AknWImJ9TQTpPfVv4XgOONbttaIyFEZPrk0TL2dCdNDFT8NwDj85gyqe84jvnkCRzNaXm/K/ZVoS7P8ASKDieFIkZsJi0mYzCM0bxK8v1qFewqQSti8oAks+qjWNdOZgVculOD4paFo4pkcEvk+sLR6ubuidKEYjH425a6pmBtxGXMYiZjx11p4Zfyv2B42+Ex3oxwG7fwpCXOrTrCSDmIJCrrkgrInfel9IujGIw1nrVvZ8p7QVYhfvbbDn51I6OcXuYW0LZt2m7TNrnkyRpo4Hwo1c6UO4KmxYIcZYi7s2h/nI50jzpSLF082rM4TiF8kRcfUd/spy3h7l26USWOUsx1JgDeeXL31dukfQ9MCraEmCimRzcb95yBvdUP0c27ZtY6842QDNI7KTJEc83gfseNGWeouSXAqw20m+SNh+gDAAu0aTEeKj9aEWOFm1cefVkqPKfkK0/izQwGU2+xYULmLQS5b1gBPZTfv2ql4wltOUkjTvqnFnnO7HzYoQiqBjLXU+VjlXVdaMlGucR6PYzEW1tY1sNcw9pzcJBudayqlwKC0KCwDDtQJKgkb1lXDEzMRPrOR72it76RKRh7hVmJyNu3Iqd6+eOC8Qi6kqAAynQH70mNd6erQIvcN+nLov9Hx/XKPq8SM/lcWFuD29hv7RrY/RbirL8KwzWlCAJlcd1xNLhJ8WBbyIoJ6T+B/T+FtdUOXtAYi2GjNAHbUjkchYx3gVknRjpddtYS7g0YhLxDGDqNIdR4MMs/s+JqxSUldELR6SemP02+Etn+L2jCfjbY3PLkPDX7VVXodhczXRlmCo2MT2t4qLiLmXXkKJdC8Qwe7qRmKSBHj+hqnNtjZZh+RYbOHAJhQCdzG576ceyp3AJ8aRatxJnckk95Nes+tc2T3NqPTg0+6Jps8Otk6qPefnToevBeg0upjUhX8GWx9n4n50g8Ptj7Pxb509buTTWfWhbJSH7XDreRjlGy6d/aA+dM/wfbn1B8aetv2G9n94U2j61LZElYsYC390U1e4db+6B5T86mTUe8xoWw0iOcDbA9X4n50zbyhu0sA1Je8NBzpu3EzvRTZKClrB22tkRpqPKRv4b1R/SXZVRaA1Yly58gsfA1brOOa2TkcoSCDHMHlrprVi4FYnCcTBgzY05j+TvGB7NP8A6rT0q96ZTmftYno5xhUwWDzMilsPZHbBOZQFDgAc4jfSrSuMz2j1DKDlIRssqpGglZEgd0isO6NcZe5h0zns4c27SxAyrcR5B5mWRNfKtR9GWMD3btpu0CguIDGhVsr6jvzW/dQl0jctnvYfXjXAO9IeITLhhdzZDfuIcpAOqsV1IIiVHKqz9Cwmx6/99P8ABTfTG9eXid7DXbjNaW7ntqYhRcXMhHkHj2VFFyYneroYfTWmXIkszlvHgaxGDQXGCTk0K5ozRAmToN59hFOYQDrrQBGr2/74qz9AMaq4oWm1S/2SD94SVP8AeXyagnSHgRwmJuWuVos9s99tiGUecfG3HOhLDbssj1VR00O+mDivqW52VnPm5yr8FY+2nejvRMW+H3LbqWe4cM9yWCrByXBZYk9nQyXmBPeDVa41iDjsbYQ/zlxc8bBEgN7IFxqvXSd2K22tIrE37RaQToucICARKhrgkHkDTZFLQkvsqxyV2xrjrHrmBhT9UMo2VhbuF8smQM0+/wB4TjmHUPmUZQ+uUagEASR5nWPOjnGB9czxozk+wWt+8avHvqt8UAzARy/Wk6de1k6p7x/shlRXlMvZ8K6tNGTUfSHFOG9bZe2rdWzqyhonLIiYO9UDgnoRtWL6XWvtdCGcptgAkbScx0Bq+txhe5uXIc/bXl/jVu2jOxKqoLEmIAA1O9GwbAvpr0jTAYYtobjyttD9puZI5qoMn2DnXyziHNm9+y0jy/8ArSr/ANLOk747ENdfRBpbT7iTp/aO5Pf5CqXx+zOQj1vVjwO3+vGrYUiEq9e6whU11HtOkVYOjOHzPlEnLEgc9ySfAx7qqGCv9UNVncTO3+hVz6E4xSLpKmdAPIgzVXUWoMtxfIslnBKQ5YkEbCY112HuoLjHKsRBjlqdfV128T7qn23Mwz5i0kTyGm3gJFQuIqAVE7LzOu/Mk67VzUtzY+NiMuIYhiB6ilj2m5Tt2ddQPjT/AA28GcoRqTpMnbPvIEaAe2m8QQmZfv2xzG5zHmdtKb4V/Lj+3zHce4nvqylTYLYSwtkOJVrgHjpuAdJGo1imBij1ot5RAbLmgzudT2Y5USsWcmeSAkyo5IoUSO4CQTp30C4kmS4WBGsupBE9oXCDMz7RSxpthfAUCn6PdftSpga91zLPq7kCdjzodhuKuIAVTJGrBm3Nr8A2zfn36Tg/8Tubat4f0/uoVibIt3co2VxvlnT6P5f6irIJCtsK4rB4g3CVuqqkckAg6DKAZMRJ3qDjMTirKxFq4NRmKktMMY7Omkaac6MW+IBskKxzgMNtATudfymofHbQCLAAlmJ0GpKNJ23NVxlvTSC14YGS7inuHYZs0dgALB+zI02jUnQ03gvpDMO3Ex9k88ncn4xRK9chLeVgGDXJgrIzOPDSRNM4NBmTaAU17H9T4VcmvCFpruyZh8A4eGuM0iZAA598fr7K0DoxikWxjLJREYWGbOJlxluDtSTqJnSB2jpVWu4ibaorKpGuaQSQf9fCo2P43h7DN9Jwy4kPbdFBVD1bmIcZttOY1odPN60DKvaUngTf7qx45h8IfjcH60U9DHFDZ4tZUmFuh7Tf2lJX/mRBQLhuI6vDYmyZJv8AVdqPV6ssTI5zmp/ozjBhbpuModuwUMao9u4jqwJ2nLBjWDXStKzJRp3pt4SLeIw2JUAB1NptOaHMpPeYZ/3apa4kkb6ASNeTEzp+1PvFWLpz6TrXEcL1Iw7oQ6ujl1MFZBlQOalhvzqjW8Tse4Ef691VTVuwxdBvD41rbqymGUhgeYI1Bq7dP8amKwFriCwGRclwec9n2ODHg9Zn9MH+jXuN6UMcFcwgXsu6XJnbLuI8ez7vGhpsFjfQK/mx6loJyMqksFAJG8nfTMIHfWrjCvlYNcthNzDO0RMExbrFcDbeyq3F0cNm08Nvy+NXJOm6EA5HIIntMs6weW9Llg29i3HJLkM8VsOjz9h5KwSVykKCJMSyxB00M0E4k3a9lE7HSEYi0LYVgLbFtYjtzsd+UxQfHntn2flSwjpjwV5ZuUtxjNPPWvaZPlXU5Waa3TkEaWW5faHIg1XemvTvrrQsIpSWBuSQdF1VdPGCfIVG4pxXqbcjV20Xw72Pl8qpF2+xOpMk/nz/AFoxjfIUOXLsAmdBQi9iWYllmQJ8h/o0viGJ0CzqdT5cqM3eCdVw17jfyjm23iqZhA8CZk+wcquW3JCru7nm1XX0d4YsrktALwZGsBRMGd9aouatI9G6/wAXJ553/ujb21V1TrGXYVcg6uCcxDqPNDt+9SLvBnYyXXu0Rh/30Qw9i4qRdyG5mJm2Tlychrzp2uQ5NG1RBV3gJbdxtGzDv7n8TSrHAirZgwnXcOd99C8UWWlKKGuQdKIX0F/vJ+6f8VRsVwE3DJYbRpnGkMNg4+8aL15SqTRKID8IZrbKXXXLEKwGjZiTDbyBz76jX+jrMcxZcxMmM4H2NgG09QUcUnKe6Qf73z+NJJpnOSAooErwa4AozJ2Ig9udBoGObUeBpOK4RccAMyQNoDjkR97uJoyRTbUutjUgEejhmcy7zu+8z303d4BcZpJRdZgZ4Hq7CdB2RVgK0zeB01plkkDSgdZ4U66llMADUNGmxid/Gqv6Qy6FdRGsQDOhQa6671csW1xYyBXOYZgWiF5nz8KrHpOAZbeUGe2D7Opj8jWjpm3kVlWb4ujPl4hcH2jSDim+8ffTeWuRCTABJ7gK7FGAeXGONmNe/TX+8a8+hXPuP+63ypD2GHrAjzBFTYg79Nf7xrxMWwM5jPfTa7UtBRohaFwL/Rbd0g5ScrH8TG4y+Uqs0atcUL2kMjNHa0XUj2eFXT0edHVxfBrto73Igx6ty2lvI0+DAeyaymzda1da2/ZMlSD9llJBHvkVhi/Ub/DLpe17Fis4wgzpEgkAD/U0nFiWJB51AW5Tli7OlWNFT3FdXXVzmvaAAbxPpEt55zBV2AgnTzjzodiMYNSrZtPd5TQaK4k1oUEg2EeDqDdFy4pdQZgEakbTPKrTxXpMl6xdTqmBZSAZGh3n4VVbXFAq5Qndz/yrwcU37Oh03oONu2R0QCda0zoFYYYVSMhB6w7mR6wGkRuO/nWe8PwfWPl12J0Wdt9JHLWtS6K2OrwoABOVTAIAJ1jbv1qjq37K/Jdh5YTQ3eaJ/wAQ/wCGmV4icwUKpYkiMzjUZp1NsD7Le7xFMtimuYVy1so5Ug2pDMuYwJAB3Gu1CMThouZcuuYAwAR2mXmLX9ZXOjC7s1t0G04sSCQqwpUHtHdjC7prrTuExz3ASlsMNNesjcAjdRyINCQOrs3FPrC7aBA1nKqMSITUTzg+YpfAkabmQQ4skLIjtGANSg5oO/yqOCpsOoK2sVdactoHKSp+sGhG42pnD8ULOECjMSQBn5jMCPV/A/uqfYxSW7RchgASX7Jktmh2y7mWnYQdxpVZ4ZiQl9XaYBY6AnVi8aZBzuDnSxhqvYjZY1xp6k3CBlzKAcxMyWX7vfpUW1xpSQBEmI1OubLG6/jT30kLOAsg/aex/wA1yea+PcPZQZLATEKu4S4qyQBorWRJ7ED1J39tMoJg1NFnOKbPkyDNlzRnHqzE7RvUK7xxVJBgEEg9raM08vwP7qK38UFKfjOUQJ1gnlsIB1qq8X4cyAsd3a7oNYEX2UyF3PWDTlHOq8cU+RpWgvZ4xnbKoBYyIzjcT/hb3U1c4wsAgrJ/FqNvD8Q99D7bdV1NwKSxa9Ora9plX7JiMx5D5R7NlhlkNEryfvs/gq300DUHLF1jMLJBhu0NDAMe4j30L6T8UbD5GKSM25Maqh0ga7E6+HjRTH4pUOfJcdhoAmphmE6d2k0E9INovat5VMztGsmyd48YpsHzRXm+LKDhsQtsXBAYXAAZnSDPKn+GcSNq4GVso1BVRlEHy1PtJoS5I7vYZ/Kki8fCuvpTMNlywfTIo+YiZEbnvBn4VA6S9LDi8gZFUoWhgSSQY015aA1XDdNIJoKCRLHSa9mkilaU4DbOiXSd8LhVs2urggNmY6ywUnw8NtqBdIODW8Rea/cKo90hvq37ObTWDME768yaoq9KL4iGWB+Be6K49KsR94a/hFc5dNkTtM2erirdFvu8KRSfDlmnby8qeHBtioMEDtZ1jWN4Jj21Sf8Aaa/98fur8qavdJL7QC5IBDRAAkbTAp/Qy+RfUx+C/W+CKxP1mWImddfCBqPGvKpq9LcSui3CANAIBge0V1D0c38v/fonqYv4gSuivM1e5q3mU8KmvDXs+VdNQg7YcqwIMcvKdDWh9FOLquHCsfVUHQfi1HnNZvmq08Au/Va69lvh/mBWbqY3EtxOmXSzxuyGZu3LxPZ07IgR/rnUK9iLbXeszbsrRkeQFNrQmInsHbwoLhsRmEkFfA7ing9c/TpZr1WTsU6O7tmHaLH1GnUEfdP4fdUzhPEbdpnJJ7QAEI333P3RyYUHzV00HuqZPyWLifG7Vy0yBjrl3Ro0YE/ZPId1CM9oPo5KgiJttMA2yZi3E9lvhUMmvJqR9vBG7LJc4lZ+j21Vmy27lndGkhJOwXfTuA8RQnFtbdnbOO0WIlGnWY/mz4VGDdg/tL+T03nFFbcA5LHa4taDgs8qqIFGRuy6hgzAZdCQYkcu6o3HOIWrwUB/Vzbo3NSOaGgpekMaVR3sa9qJ1+8jKil1hC5HZae00mZtke6P1pd+7Zzlka2FkZVyEEAdVy6kgeqef+Qk3Kba5VisUtGE48oCBnDQvaaHkvpt2ACN9dOWlC+mfHFCoFy3Ccp7SkgSp1E6TuKFpjAhDMuYDl3zpUHpVcBVSBEhDHdIJj3EU+KC1oTJL2gPiGLW42YLB57a7RoNKi1wNLU11ODGIropzL4H3V51Z7j7jUIIpSUv6K/3G/dPypdrBOxCqjs3cFYnv2iaFkECuIqRe4fdTR7dxT+JGH5iutYR2GiOfJSf0qWg0MWWAYZhK89/0oq+CQkQuXv5g+86VAucOun+aufuN8qnYbEPlE2WbTcAwdPKll+CIXdwFo7Aj2zXV4b78rLj2H5V1LT8ktF4/gQ/0Q/dWnBwL+pX91apQxDfePvNKW6xPrH3mhpK6Lr/ALP/ANQv7i/Ku/2cH/p1/wCGvyqli+33j7zShin+83vNTR+Q0XUdHh/QL+4vyoLxHBdXiCuXLKTEADVWA+Imgv0lvvN7zUnh9z6xZ7WoGp3E7eVVZI1Etxr3HvXgbhgPKlW8ch1kV2MYS4UQBI3n7NQBd257Hc6xPzrPGCkrNDbQQHEbevaGlcuPQ7NQxbQh/wDX2jSsLZGb3/lTPHFA1sJfTU+8PlSfpyfeFMGypQmIkE/Co2HswynTf5+NKoRpjOTQXt4kG2xkwCnIx9sRtv8AKmhiB4+4/KmRph7vmv8A7h/yqFeUByAAACOQ/DUUEyamgp9IHf8AA/KkPi1+8KTETHPU+NDb1vVvM8vOhCKkwybRPOLTvFIOKXvqCEgzpz5ftUqza15e7xqz04oTWya5I3B8NDTrWQ9y2rzDW02iR2YBHlG1ScBhFdLsjtL2g2nIbRHhzmuwqDrrZ7lt/mB+VJGST+hpRbRx4Ibdm56piy+siSFy9qPdp41WeiwH0gZvVCXSdtQLbGNfZV+4qg6i8SNeqMHuPXWgT4yCRWZ8Nu5bqGJAMkd4G49sRWrBLVFspzR0ujWcZbbC4W6yuo0YaOuYPziDzJb2jxqD0Lt2XQ3bjXjduSFhFIEHQyXB7502ql43jF15UucrHUaczNXDhWN6lbQVR6vt0ZPnSZLiqXcmKCd2X/DdHS0ZrioW1A1Laazl7qrXF8MvDsYcR1q3HKmFggoTbyAsDzgsan2eKOpLSS0wSTvpMnx8aEdJeGJiE6y7mJMiAYHnpufOazau0uC+ONLdclE410sN66SxZhMzO55nXer6uNwpw9hbDC0i2wSrSWLMASWKiCxO9Z1wnhCE3M3ayl1E/hnWi/XBVAA0AHPwrS8cLSXYolKTVvuWO5iLX9Mvub5UC4PetqbiM8KrsFOUmRmJHloRUA4zw+P+VeYHD57riYnKdp1IA/SrFFFNB1sXZ/pT+4fnXtOWOh/Wai6F0H2Cf++up1BAo//Z"/>
          <p:cNvSpPr>
            <a:spLocks noChangeAspect="1" noChangeArrowheads="1"/>
          </p:cNvSpPr>
          <p:nvPr/>
        </p:nvSpPr>
        <p:spPr bwMode="auto">
          <a:xfrm>
            <a:off x="0" y="-936625"/>
            <a:ext cx="2343150" cy="19526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70664" name="Picture 8" descr="Jacquard Lo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601616"/>
            <a:ext cx="5472608" cy="4571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Matematické základy</a:t>
            </a:r>
            <a:endParaRPr lang="cs-CZ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err="1" smtClean="0"/>
              <a:t>G</a:t>
            </a:r>
            <a:r>
              <a:rPr lang="cs-CZ" dirty="0" smtClean="0"/>
              <a:t>.</a:t>
            </a:r>
            <a:r>
              <a:rPr lang="cs-CZ" dirty="0" err="1" smtClean="0"/>
              <a:t>W.Liebnitz</a:t>
            </a:r>
            <a:r>
              <a:rPr lang="cs-CZ" dirty="0" smtClean="0"/>
              <a:t> (1646-1716) – diferenciální a integrální počet (derivace, integrace)</a:t>
            </a:r>
          </a:p>
          <a:p>
            <a:r>
              <a:rPr lang="cs-CZ" dirty="0" smtClean="0"/>
              <a:t>C. </a:t>
            </a:r>
            <a:r>
              <a:rPr lang="cs-CZ" dirty="0" err="1" smtClean="0"/>
              <a:t>Boole</a:t>
            </a:r>
            <a:r>
              <a:rPr lang="cs-CZ" dirty="0" smtClean="0"/>
              <a:t> (1815-1864) – </a:t>
            </a:r>
            <a:r>
              <a:rPr lang="cs-CZ" dirty="0" err="1" smtClean="0"/>
              <a:t>Boolova</a:t>
            </a:r>
            <a:r>
              <a:rPr lang="cs-CZ" dirty="0" smtClean="0"/>
              <a:t> algebra – proměnné nabývají pouze 2 hodnot – 0 a 1 (pravda a nepravda) – tomu odpovídají logické prvky počítačů – spínací prvek spojen nebo nespojen</a:t>
            </a:r>
          </a:p>
          <a:p>
            <a:r>
              <a:rPr lang="cs-CZ" dirty="0" err="1" smtClean="0"/>
              <a:t>J.Watt</a:t>
            </a:r>
            <a:r>
              <a:rPr lang="cs-CZ" dirty="0" smtClean="0"/>
              <a:t> (18.stol.) – zpětnovazební automatické řízení – regulátor otáček parního stroje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Booleova</a:t>
            </a:r>
            <a:r>
              <a:rPr lang="cs-CZ" dirty="0" smtClean="0"/>
              <a:t> logika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Logický součet AND (konjunkce)</a:t>
            </a:r>
          </a:p>
          <a:p>
            <a:r>
              <a:rPr lang="cs-CZ" dirty="0" smtClean="0"/>
              <a:t>Logický součin OR (disjunkce)</a:t>
            </a:r>
          </a:p>
          <a:p>
            <a:r>
              <a:rPr lang="cs-CZ" dirty="0" smtClean="0"/>
              <a:t>Negace NOT</a:t>
            </a:r>
          </a:p>
          <a:p>
            <a:r>
              <a:rPr lang="cs-CZ" dirty="0" smtClean="0"/>
              <a:t>Odvozené</a:t>
            </a:r>
          </a:p>
          <a:p>
            <a:pPr lvl="1"/>
            <a:r>
              <a:rPr lang="cs-CZ" dirty="0" smtClean="0"/>
              <a:t>Implikace</a:t>
            </a:r>
          </a:p>
          <a:p>
            <a:pPr lvl="1"/>
            <a:r>
              <a:rPr lang="pl-PL" dirty="0" smtClean="0"/>
              <a:t>Równorzędność (ekvivalence)</a:t>
            </a:r>
          </a:p>
          <a:p>
            <a:pPr lvl="1"/>
            <a:r>
              <a:rPr lang="cs-CZ" dirty="0" smtClean="0"/>
              <a:t>XOR (exkluzivní disjunkce) - porovnává unikátnost hodnoty každého vstupu</a:t>
            </a:r>
            <a:endParaRPr lang="cs-CZ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Počítací stroje a děrné štítky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Charles </a:t>
            </a:r>
            <a:r>
              <a:rPr lang="cs-CZ" dirty="0" err="1" smtClean="0"/>
              <a:t>Babbage</a:t>
            </a:r>
            <a:endParaRPr lang="cs-CZ" dirty="0" smtClean="0"/>
          </a:p>
          <a:p>
            <a:pPr lvl="1"/>
            <a:r>
              <a:rPr lang="cs-CZ" dirty="0" err="1" smtClean="0"/>
              <a:t>Diferential</a:t>
            </a:r>
            <a:r>
              <a:rPr lang="cs-CZ" dirty="0" smtClean="0"/>
              <a:t> </a:t>
            </a:r>
            <a:r>
              <a:rPr lang="cs-CZ" dirty="0" err="1" smtClean="0"/>
              <a:t>Engine</a:t>
            </a:r>
            <a:r>
              <a:rPr lang="cs-CZ" dirty="0" smtClean="0"/>
              <a:t> – 1822 (1991)</a:t>
            </a:r>
          </a:p>
          <a:p>
            <a:pPr lvl="1"/>
            <a:r>
              <a:rPr lang="cs-CZ" dirty="0" err="1" smtClean="0"/>
              <a:t>Analytical</a:t>
            </a:r>
            <a:r>
              <a:rPr lang="cs-CZ" dirty="0" smtClean="0"/>
              <a:t> </a:t>
            </a:r>
            <a:r>
              <a:rPr lang="cs-CZ" dirty="0" err="1" smtClean="0"/>
              <a:t>Engine</a:t>
            </a:r>
            <a:r>
              <a:rPr lang="cs-CZ" dirty="0" smtClean="0"/>
              <a:t> – 1837 (1960)</a:t>
            </a:r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Ada Augusta </a:t>
            </a:r>
            <a:r>
              <a:rPr lang="cs-CZ" dirty="0" err="1" smtClean="0"/>
              <a:t>Lovelace</a:t>
            </a:r>
            <a:r>
              <a:rPr lang="cs-CZ" dirty="0" smtClean="0"/>
              <a:t> – napsala pro </a:t>
            </a:r>
            <a:r>
              <a:rPr lang="cs-CZ" dirty="0" err="1" smtClean="0"/>
              <a:t>Anaytic</a:t>
            </a:r>
            <a:r>
              <a:rPr lang="cs-CZ" dirty="0" smtClean="0"/>
              <a:t> </a:t>
            </a:r>
            <a:r>
              <a:rPr lang="cs-CZ" dirty="0" err="1" smtClean="0"/>
              <a:t>Engine</a:t>
            </a:r>
            <a:r>
              <a:rPr lang="cs-CZ" dirty="0" smtClean="0"/>
              <a:t> „program“</a:t>
            </a:r>
          </a:p>
          <a:p>
            <a:endParaRPr lang="cs-CZ" dirty="0" smtClean="0"/>
          </a:p>
          <a:p>
            <a:pPr>
              <a:buNone/>
            </a:pPr>
            <a:endParaRPr lang="cs-CZ" dirty="0"/>
          </a:p>
        </p:txBody>
      </p:sp>
      <p:pic>
        <p:nvPicPr>
          <p:cNvPr id="4" name="Obrázek 3" descr="Ada_Lovelac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28184" y="1484784"/>
            <a:ext cx="1811600" cy="27136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Babbage</a:t>
            </a:r>
            <a:r>
              <a:rPr lang="cs-CZ" dirty="0" smtClean="0"/>
              <a:t> - </a:t>
            </a:r>
            <a:r>
              <a:rPr lang="cs-CZ" dirty="0" err="1" smtClean="0"/>
              <a:t>Analytical</a:t>
            </a:r>
            <a:r>
              <a:rPr lang="cs-CZ" dirty="0" smtClean="0"/>
              <a:t> </a:t>
            </a:r>
            <a:r>
              <a:rPr lang="cs-CZ" dirty="0" err="1" smtClean="0"/>
              <a:t>Engine</a:t>
            </a:r>
            <a:endParaRPr lang="cs-CZ" dirty="0"/>
          </a:p>
        </p:txBody>
      </p:sp>
      <p:pic>
        <p:nvPicPr>
          <p:cNvPr id="4" name="Zástupný symbol pro obsah 3" descr="babbage_ana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20224" y="1129458"/>
            <a:ext cx="2763944" cy="499670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Babbage</a:t>
            </a:r>
            <a:r>
              <a:rPr lang="cs-CZ" dirty="0" smtClean="0"/>
              <a:t> – rekonstrukce A.M. 1991</a:t>
            </a:r>
            <a:endParaRPr lang="cs-CZ" dirty="0"/>
          </a:p>
        </p:txBody>
      </p:sp>
      <p:pic>
        <p:nvPicPr>
          <p:cNvPr id="4" name="Zástupný symbol pro obsah 3" descr="Analytical_machin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5" y="1556792"/>
            <a:ext cx="4180037" cy="3643880"/>
          </a:xfrm>
        </p:spPr>
      </p:pic>
      <p:pic>
        <p:nvPicPr>
          <p:cNvPr id="5" name="Obrázek 4" descr="DifferenceEngin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1530958"/>
            <a:ext cx="2808312" cy="3684507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5868144" y="5589240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Difference</a:t>
            </a:r>
            <a:r>
              <a:rPr lang="cs-CZ" dirty="0" smtClean="0"/>
              <a:t> </a:t>
            </a:r>
            <a:r>
              <a:rPr lang="cs-CZ" dirty="0" err="1" smtClean="0"/>
              <a:t>Engine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1691680" y="5589240"/>
            <a:ext cx="2110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Analytical</a:t>
            </a:r>
            <a:r>
              <a:rPr lang="cs-CZ" dirty="0" smtClean="0"/>
              <a:t> </a:t>
            </a:r>
            <a:r>
              <a:rPr lang="cs-CZ" dirty="0" err="1" smtClean="0"/>
              <a:t>Machine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Babbage</a:t>
            </a:r>
            <a:endParaRPr lang="cs-CZ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Pojem „registr“ – paměť</a:t>
            </a:r>
          </a:p>
          <a:p>
            <a:r>
              <a:rPr lang="cs-CZ" dirty="0" smtClean="0"/>
              <a:t>Idea programu – myšlenka realizace výpočtu dle zadaného programu</a:t>
            </a:r>
          </a:p>
          <a:p>
            <a:r>
              <a:rPr lang="cs-CZ" dirty="0" smtClean="0"/>
              <a:t>V/V jednotky</a:t>
            </a:r>
          </a:p>
          <a:p>
            <a:r>
              <a:rPr lang="cs-CZ" dirty="0" smtClean="0"/>
              <a:t>CPU – základní operace +,-,*,/</a:t>
            </a:r>
          </a:p>
          <a:p>
            <a:r>
              <a:rPr lang="cs-CZ" dirty="0" smtClean="0"/>
              <a:t>Řízení posloupnosti jednotlivých operací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Hollerith</a:t>
            </a:r>
            <a:endParaRPr lang="cs-CZ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Hermann </a:t>
            </a:r>
            <a:r>
              <a:rPr lang="cs-CZ" dirty="0" err="1" smtClean="0"/>
              <a:t>Hollerith</a:t>
            </a:r>
            <a:r>
              <a:rPr lang="cs-CZ" dirty="0" smtClean="0"/>
              <a:t> (1860-1929) – 1890 – sčítání lidu pomocí strojů s děrnými štítky, USA, trvalo jen 6 týdnů</a:t>
            </a:r>
          </a:p>
          <a:p>
            <a:endParaRPr lang="cs-CZ" dirty="0"/>
          </a:p>
        </p:txBody>
      </p:sp>
      <p:pic>
        <p:nvPicPr>
          <p:cNvPr id="5" name="Obrázek 4" descr="PunchCar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53236" y="3429001"/>
            <a:ext cx="5333606" cy="2357454"/>
          </a:xfrm>
          <a:prstGeom prst="rect">
            <a:avLst/>
          </a:prstGeom>
        </p:spPr>
      </p:pic>
      <p:pic>
        <p:nvPicPr>
          <p:cNvPr id="4" name="Obrázek 3" descr="Hollerit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2643182"/>
            <a:ext cx="2895600" cy="2352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Teoretické základy počítačů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Alan </a:t>
            </a:r>
            <a:r>
              <a:rPr lang="cs-CZ" dirty="0" err="1" smtClean="0"/>
              <a:t>Turing</a:t>
            </a:r>
            <a:r>
              <a:rPr lang="cs-CZ" dirty="0" smtClean="0"/>
              <a:t> [</a:t>
            </a:r>
            <a:r>
              <a:rPr lang="cs-CZ" dirty="0" err="1" smtClean="0"/>
              <a:t>tjuring</a:t>
            </a:r>
            <a:r>
              <a:rPr lang="cs-CZ" dirty="0" smtClean="0"/>
              <a:t>] – „</a:t>
            </a:r>
            <a:r>
              <a:rPr lang="cs-CZ" dirty="0" err="1" smtClean="0"/>
              <a:t>turingův</a:t>
            </a:r>
            <a:r>
              <a:rPr lang="cs-CZ" dirty="0" smtClean="0"/>
              <a:t>“ stroj – 1936 – </a:t>
            </a:r>
            <a:r>
              <a:rPr lang="cs-CZ" dirty="0" smtClean="0">
                <a:solidFill>
                  <a:srgbClr val="002060"/>
                </a:solidFill>
              </a:rPr>
              <a:t>myšlenka jednoduchých instrukcí, ze kterých se dá postavit řešení každého úkolu, pojem instrukce, manipulace s buňkami v paměti.</a:t>
            </a:r>
            <a:r>
              <a:rPr lang="cs-CZ" dirty="0" smtClean="0">
                <a:solidFill>
                  <a:srgbClr val="FFC000"/>
                </a:solidFill>
              </a:rPr>
              <a:t> </a:t>
            </a:r>
            <a:r>
              <a:rPr lang="cs-CZ" u="sng" dirty="0" smtClean="0">
                <a:solidFill>
                  <a:srgbClr val="FF0000"/>
                </a:solidFill>
              </a:rPr>
              <a:t>Obecně použitelný algoritmus</a:t>
            </a:r>
            <a:r>
              <a:rPr lang="cs-CZ" dirty="0" smtClean="0">
                <a:solidFill>
                  <a:srgbClr val="002060"/>
                </a:solidFill>
              </a:rPr>
              <a:t>, před tím idea stavět počítač na míru řešené úloze.</a:t>
            </a:r>
          </a:p>
          <a:p>
            <a:endParaRPr lang="cs-CZ" dirty="0" smtClean="0">
              <a:solidFill>
                <a:srgbClr val="002060"/>
              </a:solidFill>
            </a:endParaRPr>
          </a:p>
          <a:p>
            <a:endParaRPr lang="cs-CZ" dirty="0" smtClean="0">
              <a:solidFill>
                <a:srgbClr val="002060"/>
              </a:solidFill>
            </a:endParaRPr>
          </a:p>
          <a:p>
            <a:endParaRPr lang="cs-CZ" dirty="0" smtClean="0">
              <a:solidFill>
                <a:srgbClr val="002060"/>
              </a:solidFill>
            </a:endParaRPr>
          </a:p>
          <a:p>
            <a:endParaRPr lang="cs-CZ" dirty="0"/>
          </a:p>
          <a:p>
            <a:endParaRPr lang="cs-CZ" dirty="0" smtClean="0"/>
          </a:p>
          <a:p>
            <a:endParaRPr lang="cs-CZ" dirty="0" smtClean="0"/>
          </a:p>
        </p:txBody>
      </p:sp>
      <p:pic>
        <p:nvPicPr>
          <p:cNvPr id="4" name="Obrázek 3" descr="Tur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4734608"/>
            <a:ext cx="1152128" cy="13697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Pravěk – výpočetní kosti</a:t>
            </a:r>
            <a:endParaRPr lang="cs-CZ" dirty="0"/>
          </a:p>
        </p:txBody>
      </p:sp>
      <p:pic>
        <p:nvPicPr>
          <p:cNvPr id="4" name="Zástupný symbol pro obsah 3" descr="vypocetni_kost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00232" y="2143116"/>
            <a:ext cx="5350163" cy="207170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Teoretické základy počítačů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Lambda kalkul – 1936</a:t>
            </a:r>
            <a:r>
              <a:rPr lang="cs-CZ" dirty="0" smtClean="0">
                <a:solidFill>
                  <a:srgbClr val="002060"/>
                </a:solidFill>
              </a:rPr>
              <a:t>, </a:t>
            </a:r>
            <a:r>
              <a:rPr lang="cs-CZ" dirty="0" err="1" smtClean="0">
                <a:solidFill>
                  <a:srgbClr val="002060"/>
                </a:solidFill>
              </a:rPr>
              <a:t>Alonz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err="1" smtClean="0">
                <a:solidFill>
                  <a:srgbClr val="002060"/>
                </a:solidFill>
              </a:rPr>
              <a:t>Churche</a:t>
            </a:r>
            <a:r>
              <a:rPr lang="cs-CZ" dirty="0" smtClean="0">
                <a:solidFill>
                  <a:srgbClr val="002060"/>
                </a:solidFill>
              </a:rPr>
              <a:t> – nástroj k zápisu a manipulaci s počítačovým kódem – příkazy, které říkají co a jak má počítač dělat</a:t>
            </a:r>
          </a:p>
          <a:p>
            <a:pPr lvl="1"/>
            <a:r>
              <a:rPr lang="cs-CZ" dirty="0" smtClean="0">
                <a:solidFill>
                  <a:srgbClr val="002060"/>
                </a:solidFill>
              </a:rPr>
              <a:t>LISP</a:t>
            </a:r>
          </a:p>
          <a:p>
            <a:pPr lvl="1"/>
            <a:r>
              <a:rPr lang="cs-CZ" dirty="0" smtClean="0">
                <a:solidFill>
                  <a:srgbClr val="002060"/>
                </a:solidFill>
              </a:rPr>
              <a:t>OO programování</a:t>
            </a:r>
          </a:p>
          <a:p>
            <a:r>
              <a:rPr lang="cs-CZ" dirty="0" err="1" smtClean="0">
                <a:solidFill>
                  <a:srgbClr val="002060"/>
                </a:solidFill>
              </a:rPr>
              <a:t>Kleen</a:t>
            </a:r>
            <a:r>
              <a:rPr lang="cs-CZ" dirty="0" smtClean="0">
                <a:solidFill>
                  <a:srgbClr val="002060"/>
                </a:solidFill>
              </a:rPr>
              <a:t>, </a:t>
            </a:r>
            <a:r>
              <a:rPr lang="cs-CZ" dirty="0" err="1" smtClean="0">
                <a:solidFill>
                  <a:srgbClr val="002060"/>
                </a:solidFill>
              </a:rPr>
              <a:t>Hilbert</a:t>
            </a:r>
            <a:r>
              <a:rPr lang="cs-CZ" dirty="0" smtClean="0">
                <a:solidFill>
                  <a:srgbClr val="002060"/>
                </a:solidFill>
              </a:rPr>
              <a:t> – </a:t>
            </a:r>
            <a:r>
              <a:rPr lang="cs-CZ" dirty="0" smtClean="0"/>
              <a:t>rekurzivní funkce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b="1" dirty="0" err="1" smtClean="0">
                <a:solidFill>
                  <a:srgbClr val="0070C0"/>
                </a:solidFill>
              </a:rPr>
              <a:t>Claude</a:t>
            </a:r>
            <a:r>
              <a:rPr lang="cs-CZ" b="1" dirty="0" smtClean="0">
                <a:solidFill>
                  <a:srgbClr val="0070C0"/>
                </a:solidFill>
              </a:rPr>
              <a:t> Shannon </a:t>
            </a:r>
            <a:r>
              <a:rPr lang="cs-CZ" dirty="0" smtClean="0"/>
              <a:t>– </a:t>
            </a:r>
            <a:r>
              <a:rPr lang="cs-CZ" dirty="0" err="1" smtClean="0"/>
              <a:t>booleova</a:t>
            </a:r>
            <a:r>
              <a:rPr lang="cs-CZ" dirty="0" smtClean="0"/>
              <a:t> algebra a klopný obvod – logický obvod a jeho realizace (1937)</a:t>
            </a:r>
          </a:p>
          <a:p>
            <a:r>
              <a:rPr lang="cs-CZ" b="1" dirty="0" err="1" smtClean="0">
                <a:solidFill>
                  <a:srgbClr val="0070C0"/>
                </a:solidFill>
              </a:rPr>
              <a:t>Konrad</a:t>
            </a:r>
            <a:r>
              <a:rPr lang="cs-CZ" b="1" dirty="0" smtClean="0">
                <a:solidFill>
                  <a:srgbClr val="0070C0"/>
                </a:solidFill>
              </a:rPr>
              <a:t> </a:t>
            </a:r>
            <a:r>
              <a:rPr lang="cs-CZ" b="1" dirty="0" err="1" smtClean="0">
                <a:solidFill>
                  <a:srgbClr val="0070C0"/>
                </a:solidFill>
              </a:rPr>
              <a:t>Zuse</a:t>
            </a:r>
            <a:r>
              <a:rPr lang="cs-CZ" b="1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– první použití dvojkové soustavy, počítače Z1-Z5, program pro výpočty – otvory v kinofilmu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b="1" dirty="0" smtClean="0">
                <a:solidFill>
                  <a:srgbClr val="0070C0"/>
                </a:solidFill>
              </a:rPr>
              <a:t>John </a:t>
            </a:r>
            <a:r>
              <a:rPr lang="cs-CZ" b="1" dirty="0" err="1" smtClean="0">
                <a:solidFill>
                  <a:srgbClr val="0070C0"/>
                </a:solidFill>
              </a:rPr>
              <a:t>von</a:t>
            </a:r>
            <a:r>
              <a:rPr lang="cs-CZ" b="1" dirty="0" smtClean="0">
                <a:solidFill>
                  <a:srgbClr val="0070C0"/>
                </a:solidFill>
              </a:rPr>
              <a:t> Neumann </a:t>
            </a:r>
            <a:r>
              <a:rPr lang="cs-CZ" dirty="0" smtClean="0"/>
              <a:t>– teoretická koncepce počítače – 1945 – vychází z </a:t>
            </a:r>
            <a:r>
              <a:rPr lang="cs-CZ" dirty="0" err="1" smtClean="0"/>
              <a:t>turingova</a:t>
            </a:r>
            <a:r>
              <a:rPr lang="cs-CZ" dirty="0" smtClean="0"/>
              <a:t> stroje</a:t>
            </a:r>
          </a:p>
          <a:p>
            <a:endParaRPr lang="cs-CZ" dirty="0"/>
          </a:p>
        </p:txBody>
      </p:sp>
      <p:pic>
        <p:nvPicPr>
          <p:cNvPr id="1026" name="Picture 2" descr="Konrad Zu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3212976"/>
            <a:ext cx="1476375" cy="18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Von</a:t>
            </a:r>
            <a:r>
              <a:rPr lang="cs-CZ" dirty="0" smtClean="0"/>
              <a:t> Neumannovo schéma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 smtClean="0"/>
              <a:t>Řadič + ALU = procesor</a:t>
            </a:r>
          </a:p>
          <a:p>
            <a:r>
              <a:rPr lang="cs-CZ" dirty="0" smtClean="0"/>
              <a:t>Hlavní přínos: myšlenka, že data a program jsou principiálně stejné (proud bytů), liší se pouze použitím</a:t>
            </a:r>
          </a:p>
          <a:p>
            <a:r>
              <a:rPr lang="cs-CZ" dirty="0" smtClean="0"/>
              <a:t>Data i programy tak lze umístit do stejné paměti</a:t>
            </a:r>
          </a:p>
          <a:p>
            <a:r>
              <a:rPr lang="cs-CZ" dirty="0" smtClean="0"/>
              <a:t>Využití dvojkové soustavy</a:t>
            </a:r>
          </a:p>
          <a:p>
            <a:r>
              <a:rPr lang="cs-CZ" dirty="0" smtClean="0"/>
              <a:t>Počítač je z technického řešení univerzální – různé použití je dáno programy</a:t>
            </a:r>
          </a:p>
          <a:p>
            <a:endParaRPr lang="cs-CZ" dirty="0" smtClean="0"/>
          </a:p>
          <a:p>
            <a:pPr>
              <a:buNone/>
            </a:pPr>
            <a:r>
              <a:rPr lang="cs-CZ" dirty="0" smtClean="0">
                <a:solidFill>
                  <a:srgbClr val="002060"/>
                </a:solidFill>
              </a:rPr>
              <a:t>Jaké jsou odlišnosti dnešních počítačů od </a:t>
            </a:r>
            <a:r>
              <a:rPr lang="cs-CZ" dirty="0" err="1" smtClean="0">
                <a:solidFill>
                  <a:srgbClr val="002060"/>
                </a:solidFill>
              </a:rPr>
              <a:t>von</a:t>
            </a:r>
            <a:r>
              <a:rPr lang="cs-CZ" dirty="0" smtClean="0">
                <a:solidFill>
                  <a:srgbClr val="002060"/>
                </a:solidFill>
              </a:rPr>
              <a:t> Neumannova schématu?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Von</a:t>
            </a:r>
            <a:r>
              <a:rPr lang="cs-CZ" dirty="0" smtClean="0"/>
              <a:t> Neumannovo schéma počítače</a:t>
            </a:r>
            <a:endParaRPr lang="cs-CZ" dirty="0"/>
          </a:p>
        </p:txBody>
      </p:sp>
      <p:pic>
        <p:nvPicPr>
          <p:cNvPr id="4" name="Zástupný symbol pro obsah 3" descr="VNEUMAN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28875" y="1928802"/>
            <a:ext cx="5044694" cy="336312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Harvardská Architektura</a:t>
            </a:r>
          </a:p>
        </p:txBody>
      </p:sp>
      <p:sp>
        <p:nvSpPr>
          <p:cNvPr id="717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cs-CZ" dirty="0" smtClean="0"/>
          </a:p>
        </p:txBody>
      </p:sp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9125" y="2309813"/>
            <a:ext cx="4668838" cy="263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Přímá spojnice se šipkou 13"/>
          <p:cNvCxnSpPr/>
          <p:nvPr/>
        </p:nvCxnSpPr>
        <p:spPr>
          <a:xfrm>
            <a:off x="3203575" y="2687638"/>
            <a:ext cx="388938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/>
          <p:cNvCxnSpPr/>
          <p:nvPr/>
        </p:nvCxnSpPr>
        <p:spPr>
          <a:xfrm flipH="1">
            <a:off x="3203575" y="2924175"/>
            <a:ext cx="388938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Přímá spojnice se šipkou 44"/>
          <p:cNvCxnSpPr/>
          <p:nvPr/>
        </p:nvCxnSpPr>
        <p:spPr>
          <a:xfrm>
            <a:off x="4859338" y="2636838"/>
            <a:ext cx="360362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Přímá spojnice se šipkou 47"/>
          <p:cNvCxnSpPr/>
          <p:nvPr/>
        </p:nvCxnSpPr>
        <p:spPr>
          <a:xfrm flipH="1">
            <a:off x="4859338" y="2997200"/>
            <a:ext cx="360362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Přímá spojnice se šipkou 60"/>
          <p:cNvCxnSpPr/>
          <p:nvPr/>
        </p:nvCxnSpPr>
        <p:spPr>
          <a:xfrm>
            <a:off x="4140200" y="4724400"/>
            <a:ext cx="6477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678" name="Přímá spojnice se šipkou 28677"/>
          <p:cNvCxnSpPr/>
          <p:nvPr/>
        </p:nvCxnSpPr>
        <p:spPr>
          <a:xfrm flipV="1">
            <a:off x="4356100" y="3357563"/>
            <a:ext cx="0" cy="100806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681" name="Přímá spojnice 28680"/>
          <p:cNvCxnSpPr/>
          <p:nvPr/>
        </p:nvCxnSpPr>
        <p:spPr>
          <a:xfrm flipV="1">
            <a:off x="4140200" y="3357563"/>
            <a:ext cx="0" cy="136683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684" name="Přímá spojnice 28683"/>
          <p:cNvCxnSpPr/>
          <p:nvPr/>
        </p:nvCxnSpPr>
        <p:spPr>
          <a:xfrm>
            <a:off x="4356100" y="4365625"/>
            <a:ext cx="36036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První počítač - ENIAC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1946</a:t>
            </a:r>
          </a:p>
          <a:p>
            <a:r>
              <a:rPr lang="cs-CZ" dirty="0" smtClean="0"/>
              <a:t>Pensylvánská univerzita</a:t>
            </a:r>
          </a:p>
          <a:p>
            <a:r>
              <a:rPr lang="cs-CZ" dirty="0" smtClean="0"/>
              <a:t>100 kHz</a:t>
            </a:r>
          </a:p>
          <a:p>
            <a:r>
              <a:rPr lang="cs-CZ" dirty="0" smtClean="0"/>
              <a:t>19 tisíc elektronek</a:t>
            </a:r>
          </a:p>
          <a:p>
            <a:r>
              <a:rPr lang="cs-CZ" dirty="0" smtClean="0"/>
              <a:t>Několik tun</a:t>
            </a:r>
          </a:p>
          <a:p>
            <a:r>
              <a:rPr lang="cs-CZ" dirty="0" smtClean="0"/>
              <a:t>Analogový – programoval se nastavením přepínačů na propojovacím poli</a:t>
            </a:r>
          </a:p>
          <a:p>
            <a:r>
              <a:rPr lang="cs-CZ" dirty="0" smtClean="0"/>
              <a:t>Neodpovídal Neumannově koncepci!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ENIAC</a:t>
            </a:r>
            <a:endParaRPr lang="cs-CZ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Picture 14" descr="http://www.library.upenn.edu/special/gallery/mauchly/img/mau0-1a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1785926"/>
            <a:ext cx="5181600" cy="4073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ENIAC</a:t>
            </a:r>
            <a:endParaRPr lang="cs-CZ" dirty="0"/>
          </a:p>
        </p:txBody>
      </p:sp>
      <p:pic>
        <p:nvPicPr>
          <p:cNvPr id="4" name="Zástupný symbol pro obsah 3" descr="eniac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06551" y="1600200"/>
            <a:ext cx="593089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ENIAC</a:t>
            </a:r>
            <a:endParaRPr lang="cs-CZ" dirty="0"/>
          </a:p>
        </p:txBody>
      </p:sp>
      <p:pic>
        <p:nvPicPr>
          <p:cNvPr id="4" name="Zástupný symbol pro obsah 3" descr="eniac3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2849" y="1600200"/>
            <a:ext cx="5478301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First</a:t>
            </a:r>
            <a:r>
              <a:rPr lang="cs-CZ" dirty="0" smtClean="0"/>
              <a:t> </a:t>
            </a:r>
            <a:r>
              <a:rPr lang="cs-CZ" dirty="0" err="1" smtClean="0"/>
              <a:t>computer</a:t>
            </a:r>
            <a:r>
              <a:rPr lang="cs-CZ" dirty="0" smtClean="0"/>
              <a:t> </a:t>
            </a:r>
            <a:r>
              <a:rPr lang="cs-CZ" dirty="0" err="1" smtClean="0"/>
              <a:t>bug</a:t>
            </a:r>
            <a:r>
              <a:rPr lang="cs-CZ" dirty="0" smtClean="0"/>
              <a:t> - 1947</a:t>
            </a:r>
            <a:endParaRPr lang="cs-CZ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8130" name="Picture 2" descr="http://thenextweb.com/wp-content/uploads/2008/11/first-computer-bu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928802"/>
            <a:ext cx="5715000" cy="3810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Před počítači - abakus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24000"/>
            <a:ext cx="4614866" cy="4572000"/>
          </a:xfrm>
        </p:spPr>
        <p:txBody>
          <a:bodyPr/>
          <a:lstStyle/>
          <a:p>
            <a:r>
              <a:rPr lang="cs-CZ" dirty="0" smtClean="0"/>
              <a:t>Antické počítací desky</a:t>
            </a:r>
          </a:p>
          <a:p>
            <a:r>
              <a:rPr lang="cs-CZ" dirty="0" smtClean="0"/>
              <a:t>Abakus – Čína, Indie, Antika</a:t>
            </a:r>
          </a:p>
          <a:p>
            <a:r>
              <a:rPr lang="cs-CZ" dirty="0" smtClean="0"/>
              <a:t>Dodnes se používá v Číně a v Rusku (sčot)</a:t>
            </a:r>
          </a:p>
        </p:txBody>
      </p:sp>
      <p:pic>
        <p:nvPicPr>
          <p:cNvPr id="4" name="Obrázek 3" descr="soroban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9058" y="3143248"/>
            <a:ext cx="3509961" cy="2228850"/>
          </a:xfrm>
          <a:prstGeom prst="rect">
            <a:avLst/>
          </a:prstGeom>
        </p:spPr>
      </p:pic>
      <p:pic>
        <p:nvPicPr>
          <p:cNvPr id="5" name="Obrázek 4" descr="abacus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3643314"/>
            <a:ext cx="3750475" cy="2400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Historie vývoje počítačů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1904 – vynález </a:t>
            </a:r>
            <a:r>
              <a:rPr lang="cs-CZ" b="1" dirty="0" smtClean="0"/>
              <a:t>elektronky</a:t>
            </a:r>
            <a:r>
              <a:rPr lang="cs-CZ" dirty="0" smtClean="0"/>
              <a:t> (</a:t>
            </a:r>
            <a:r>
              <a:rPr lang="cs-CZ" dirty="0" err="1" smtClean="0"/>
              <a:t>Lee</a:t>
            </a:r>
            <a:r>
              <a:rPr lang="cs-CZ" dirty="0" smtClean="0"/>
              <a:t> De </a:t>
            </a:r>
            <a:r>
              <a:rPr lang="cs-CZ" dirty="0" err="1" smtClean="0"/>
              <a:t>Forest</a:t>
            </a:r>
            <a:r>
              <a:rPr lang="cs-CZ" dirty="0" smtClean="0"/>
              <a:t>)</a:t>
            </a:r>
          </a:p>
          <a:p>
            <a:r>
              <a:rPr lang="cs-CZ" dirty="0" smtClean="0"/>
              <a:t>30. léta – vznik IBM</a:t>
            </a:r>
          </a:p>
          <a:p>
            <a:r>
              <a:rPr lang="cs-CZ" dirty="0" smtClean="0"/>
              <a:t>Od 1938 – </a:t>
            </a:r>
            <a:r>
              <a:rPr lang="cs-CZ" dirty="0" err="1" smtClean="0"/>
              <a:t>Konrad</a:t>
            </a:r>
            <a:r>
              <a:rPr lang="cs-CZ" dirty="0" smtClean="0"/>
              <a:t> </a:t>
            </a:r>
            <a:r>
              <a:rPr lang="cs-CZ" dirty="0" err="1" smtClean="0"/>
              <a:t>Zuse</a:t>
            </a:r>
            <a:r>
              <a:rPr lang="cs-CZ" dirty="0" smtClean="0"/>
              <a:t> – Z1 až Z5</a:t>
            </a:r>
          </a:p>
          <a:p>
            <a:r>
              <a:rPr lang="cs-CZ" dirty="0" smtClean="0"/>
              <a:t>1945 – </a:t>
            </a:r>
            <a:r>
              <a:rPr lang="cs-CZ" dirty="0" err="1" smtClean="0"/>
              <a:t>von</a:t>
            </a:r>
            <a:r>
              <a:rPr lang="cs-CZ" dirty="0" smtClean="0"/>
              <a:t> Neumannova koncepce</a:t>
            </a:r>
          </a:p>
          <a:p>
            <a:r>
              <a:rPr lang="cs-CZ" dirty="0" smtClean="0"/>
              <a:t>1946 - ENIAC</a:t>
            </a:r>
          </a:p>
          <a:p>
            <a:r>
              <a:rPr lang="cs-CZ" dirty="0" smtClean="0"/>
              <a:t>1947 – vynalezen </a:t>
            </a:r>
            <a:r>
              <a:rPr lang="cs-CZ" b="1" dirty="0" smtClean="0"/>
              <a:t>tranzistor</a:t>
            </a:r>
            <a:r>
              <a:rPr lang="cs-CZ" dirty="0" smtClean="0"/>
              <a:t> (John </a:t>
            </a:r>
            <a:r>
              <a:rPr lang="cs-CZ" dirty="0" err="1" smtClean="0"/>
              <a:t>Barden</a:t>
            </a:r>
            <a:r>
              <a:rPr lang="cs-CZ" dirty="0" smtClean="0"/>
              <a:t>)</a:t>
            </a:r>
          </a:p>
          <a:p>
            <a:r>
              <a:rPr lang="cs-CZ" dirty="0" smtClean="0"/>
              <a:t>ENVAC – 1951 – 1 MHz, 14 tis. aktivních prvků – první počítač dle Neumannovy koncepce</a:t>
            </a:r>
          </a:p>
          <a:p>
            <a:r>
              <a:rPr lang="cs-CZ" dirty="0" smtClean="0"/>
              <a:t>1961 – </a:t>
            </a:r>
            <a:r>
              <a:rPr lang="cs-CZ" b="1" dirty="0" smtClean="0"/>
              <a:t>integrovaný obvod</a:t>
            </a:r>
          </a:p>
          <a:p>
            <a:r>
              <a:rPr lang="cs-CZ" dirty="0" smtClean="0"/>
              <a:t>1971 – </a:t>
            </a:r>
            <a:r>
              <a:rPr lang="cs-CZ" b="1" dirty="0" smtClean="0"/>
              <a:t>mikroprocesor</a:t>
            </a:r>
            <a:r>
              <a:rPr lang="cs-CZ" dirty="0" smtClean="0"/>
              <a:t> – kompletní výkonná jednotka počítače na jednom prvku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Tranzistor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6802" name="Picture 2" descr="Soubor:Transistors.agr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2017039"/>
            <a:ext cx="5040560" cy="42298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Vývoj počítačů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1957 IBM – </a:t>
            </a:r>
            <a:r>
              <a:rPr lang="cs-CZ" dirty="0" err="1" smtClean="0"/>
              <a:t>AutoPoint</a:t>
            </a:r>
            <a:r>
              <a:rPr lang="cs-CZ" dirty="0" smtClean="0"/>
              <a:t> 610</a:t>
            </a:r>
          </a:p>
          <a:p>
            <a:r>
              <a:rPr lang="cs-CZ" dirty="0" smtClean="0"/>
              <a:t>1960 první „minipočítač“ - PDP-1 firmy Digital, první hra</a:t>
            </a:r>
          </a:p>
          <a:p>
            <a:r>
              <a:rPr lang="cs-CZ" dirty="0" smtClean="0"/>
              <a:t>1975 </a:t>
            </a:r>
            <a:r>
              <a:rPr lang="cs-CZ" dirty="0" err="1" smtClean="0"/>
              <a:t>Altair</a:t>
            </a:r>
            <a:r>
              <a:rPr lang="cs-CZ" dirty="0" smtClean="0"/>
              <a:t> 8800 – první „osobní“ počítač</a:t>
            </a:r>
          </a:p>
          <a:p>
            <a:pPr lvl="1"/>
            <a:r>
              <a:rPr lang="cs-CZ" dirty="0" smtClean="0"/>
              <a:t>1 kB paměti, neměl obrazovku ani klávesnici</a:t>
            </a:r>
          </a:p>
          <a:p>
            <a:pPr lvl="1"/>
            <a:r>
              <a:rPr lang="cs-CZ" dirty="0" smtClean="0"/>
              <a:t>Garážová firma Microsoft vytváří pro </a:t>
            </a:r>
            <a:r>
              <a:rPr lang="cs-CZ" dirty="0" err="1" smtClean="0"/>
              <a:t>Altair</a:t>
            </a:r>
            <a:r>
              <a:rPr lang="cs-CZ" dirty="0" smtClean="0"/>
              <a:t> jazyk Basic</a:t>
            </a:r>
          </a:p>
          <a:p>
            <a:r>
              <a:rPr lang="cs-CZ" dirty="0" smtClean="0"/>
              <a:t>1974 – procesor 8080 Intel</a:t>
            </a:r>
          </a:p>
          <a:p>
            <a:r>
              <a:rPr lang="cs-CZ" dirty="0" smtClean="0"/>
              <a:t>1975 – IMSAI 8080</a:t>
            </a:r>
          </a:p>
        </p:txBody>
      </p:sp>
      <p:pic>
        <p:nvPicPr>
          <p:cNvPr id="4" name="Obrázek 3" descr="imsa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4143380"/>
            <a:ext cx="3931920" cy="22951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latin typeface="Occidental" pitchFamily="2" charset="0"/>
              </a:rPr>
              <a:t>První osobní počítač</a:t>
            </a:r>
            <a:endParaRPr lang="pl-PL" b="1" dirty="0">
              <a:latin typeface="Occidental" pitchFamily="2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1752600"/>
            <a:ext cx="3735388" cy="4114800"/>
          </a:xfrm>
        </p:spPr>
        <p:txBody>
          <a:bodyPr/>
          <a:lstStyle/>
          <a:p>
            <a:pPr>
              <a:buNone/>
            </a:pPr>
            <a:r>
              <a:rPr lang="pl-PL" sz="1900" dirty="0" smtClean="0"/>
              <a:t>	</a:t>
            </a:r>
            <a:r>
              <a:rPr lang="pl-PL" dirty="0" smtClean="0"/>
              <a:t>První osobní počítač - </a:t>
            </a:r>
            <a:r>
              <a:rPr lang="pl-PL" b="1" dirty="0"/>
              <a:t>Altair 8800</a:t>
            </a:r>
            <a:r>
              <a:rPr lang="pl-PL" dirty="0"/>
              <a:t> </a:t>
            </a:r>
            <a:r>
              <a:rPr lang="pl-PL" dirty="0" smtClean="0"/>
              <a:t>– byl sestrojen v roce 1975. </a:t>
            </a:r>
            <a:endParaRPr lang="pl-PL" dirty="0"/>
          </a:p>
        </p:txBody>
      </p:sp>
      <p:pic>
        <p:nvPicPr>
          <p:cNvPr id="4100" name="Picture 4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951413" y="1752600"/>
            <a:ext cx="3735387" cy="4114800"/>
          </a:xfrm>
        </p:spPr>
      </p:pic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5715000" y="594360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>
                <a:solidFill>
                  <a:srgbClr val="669900"/>
                </a:solidFill>
              </a:rPr>
              <a:t>ALTAIR 8800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>
                <a:latin typeface="Occidental" pitchFamily="2" charset="0"/>
              </a:rPr>
              <a:t>Pevný disk</a:t>
            </a:r>
            <a:endParaRPr lang="pl-PL" dirty="0">
              <a:latin typeface="Occidental" pitchFamily="2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536" y="1752600"/>
            <a:ext cx="4406652" cy="4114800"/>
          </a:xfrm>
        </p:spPr>
        <p:txBody>
          <a:bodyPr/>
          <a:lstStyle/>
          <a:p>
            <a:pPr>
              <a:buNone/>
            </a:pPr>
            <a:r>
              <a:rPr lang="pl-PL" sz="1600" dirty="0" smtClean="0"/>
              <a:t>	</a:t>
            </a:r>
            <a:r>
              <a:rPr lang="pl-PL" sz="2000" dirty="0" smtClean="0"/>
              <a:t>První pevný disk, </a:t>
            </a:r>
            <a:r>
              <a:rPr lang="pl-PL" sz="2000" dirty="0"/>
              <a:t>IBM 350 Disk File,  </a:t>
            </a:r>
            <a:r>
              <a:rPr lang="pl-PL" sz="2000" dirty="0" smtClean="0"/>
              <a:t>byl instalován na počítači IBM </a:t>
            </a:r>
            <a:r>
              <a:rPr lang="pl-PL" sz="2000" dirty="0"/>
              <a:t>305 RAMAC (Random Access Method of Accounting and Control). </a:t>
            </a:r>
            <a:r>
              <a:rPr lang="pl-PL" sz="2000" dirty="0" smtClean="0"/>
              <a:t>Byl schopen uchovat </a:t>
            </a:r>
            <a:r>
              <a:rPr lang="pl-PL" sz="2000" b="1" dirty="0" smtClean="0"/>
              <a:t>4,4 </a:t>
            </a:r>
            <a:r>
              <a:rPr lang="pl-PL" sz="2000" b="1" dirty="0"/>
              <a:t>MB </a:t>
            </a:r>
            <a:r>
              <a:rPr lang="pl-PL" sz="2000" dirty="0" smtClean="0"/>
              <a:t>dat na pěti 24” discích. Rozměry: 152x173x74 cm.</a:t>
            </a:r>
            <a:endParaRPr lang="pl-PL" sz="2000" dirty="0"/>
          </a:p>
        </p:txBody>
      </p:sp>
      <p:pic>
        <p:nvPicPr>
          <p:cNvPr id="13316" name="Picture 4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951413" y="1752600"/>
            <a:ext cx="3735387" cy="4114800"/>
          </a:xfrm>
        </p:spPr>
      </p:pic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4932040" y="5805264"/>
            <a:ext cx="37444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pl-PL" dirty="0" smtClean="0">
                <a:solidFill>
                  <a:srgbClr val="669900"/>
                </a:solidFill>
              </a:rPr>
              <a:t>První pevný disk - IBM </a:t>
            </a:r>
            <a:r>
              <a:rPr lang="pl-PL" dirty="0">
                <a:solidFill>
                  <a:srgbClr val="669900"/>
                </a:solidFill>
              </a:rPr>
              <a:t>350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>
                <a:latin typeface="Occidental" pitchFamily="2" charset="0"/>
              </a:rPr>
              <a:t>Disketa</a:t>
            </a:r>
            <a:endParaRPr lang="pl-PL" dirty="0">
              <a:latin typeface="Occidental" pitchFamily="2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7544" y="1752600"/>
            <a:ext cx="4334644" cy="4114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1400" dirty="0" smtClean="0"/>
              <a:t>	</a:t>
            </a:r>
            <a:r>
              <a:rPr lang="pl-PL" sz="1800" dirty="0" smtClean="0"/>
              <a:t>V roce </a:t>
            </a:r>
            <a:r>
              <a:rPr lang="pl-PL" sz="1800" b="1" dirty="0"/>
              <a:t>1969 </a:t>
            </a:r>
            <a:r>
              <a:rPr lang="pl-PL" sz="1800" dirty="0" smtClean="0"/>
              <a:t>IBM představil IBM </a:t>
            </a:r>
            <a:r>
              <a:rPr lang="pl-PL" sz="1800" dirty="0"/>
              <a:t>23FD </a:t>
            </a:r>
            <a:r>
              <a:rPr lang="pl-PL" sz="1800" dirty="0" smtClean="0"/>
              <a:t>– osmiplacovou disketu. Do roku 1987  obsah disket stoupl na </a:t>
            </a:r>
            <a:r>
              <a:rPr lang="pl-PL" sz="1800" b="1" dirty="0"/>
              <a:t>1,44 MB.</a:t>
            </a:r>
            <a:r>
              <a:rPr lang="pl-PL" sz="1800" dirty="0"/>
              <a:t> </a:t>
            </a:r>
          </a:p>
        </p:txBody>
      </p:sp>
      <p:pic>
        <p:nvPicPr>
          <p:cNvPr id="14345" name="Picture 9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/>
      </p:pic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5076056" y="5943600"/>
            <a:ext cx="36107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l-PL" dirty="0" smtClean="0">
                <a:solidFill>
                  <a:srgbClr val="669900"/>
                </a:solidFill>
              </a:rPr>
              <a:t>DISKETA 3,5</a:t>
            </a:r>
            <a:r>
              <a:rPr lang="en-US" dirty="0" smtClean="0">
                <a:solidFill>
                  <a:srgbClr val="669900"/>
                </a:solidFill>
              </a:rPr>
              <a:t>”</a:t>
            </a:r>
            <a:endParaRPr lang="pl-PL" dirty="0">
              <a:solidFill>
                <a:srgbClr val="6699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První Apple</a:t>
            </a:r>
            <a:endParaRPr lang="cs-CZ" dirty="0"/>
          </a:p>
        </p:txBody>
      </p:sp>
      <p:pic>
        <p:nvPicPr>
          <p:cNvPr id="4" name="Zástupný symbol pro obsah 3" descr="Apple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37816" y="2384901"/>
            <a:ext cx="4468368" cy="29565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1977 – Apple II – Motorola 1 MHz – klávesnice, obrazovka, volitelně disketová mechanika</a:t>
            </a:r>
          </a:p>
          <a:p>
            <a:r>
              <a:rPr lang="cs-CZ" dirty="0" smtClean="0"/>
              <a:t>Samotným tvůrcům nebylo jasné, k čemu by mohl být běžným lidem</a:t>
            </a:r>
          </a:p>
          <a:p>
            <a:r>
              <a:rPr lang="cs-CZ" dirty="0" smtClean="0"/>
              <a:t>1977 – 25 tisíc prodaných počítačů v USA</a:t>
            </a:r>
          </a:p>
          <a:p>
            <a:r>
              <a:rPr lang="cs-CZ" dirty="0" smtClean="0"/>
              <a:t>1980 – 600 tisíc počítačů (USA)</a:t>
            </a:r>
          </a:p>
          <a:p>
            <a:r>
              <a:rPr lang="cs-CZ" dirty="0" smtClean="0"/>
              <a:t>1980 – tabulkový procesor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První IBM PC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9874" name="Picture 2" descr="http://www.computersciencelab.com/ComputerHistory/HtmlHelp/Images2/IBM_P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484784"/>
            <a:ext cx="5832648" cy="4374486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755576" y="6381328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http://www.</a:t>
            </a:r>
            <a:r>
              <a:rPr lang="cs-CZ" dirty="0" err="1" smtClean="0"/>
              <a:t>computersciencelab.com</a:t>
            </a:r>
            <a:r>
              <a:rPr lang="cs-CZ" dirty="0" smtClean="0"/>
              <a:t>/</a:t>
            </a:r>
            <a:r>
              <a:rPr lang="cs-CZ" dirty="0" err="1" smtClean="0"/>
              <a:t>ComputerHistory</a:t>
            </a:r>
            <a:r>
              <a:rPr lang="cs-CZ" dirty="0" smtClean="0"/>
              <a:t>/HistoryPt4.htm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80. léta</a:t>
            </a:r>
            <a:endParaRPr lang="cs-CZ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 smtClean="0"/>
              <a:t>Firma </a:t>
            </a:r>
            <a:r>
              <a:rPr lang="cs-CZ" dirty="0" err="1" smtClean="0"/>
              <a:t>Zilog</a:t>
            </a:r>
            <a:r>
              <a:rPr lang="cs-CZ" dirty="0" smtClean="0"/>
              <a:t> – </a:t>
            </a:r>
            <a:r>
              <a:rPr lang="cs-CZ" dirty="0" smtClean="0">
                <a:solidFill>
                  <a:srgbClr val="FFC000"/>
                </a:solidFill>
              </a:rPr>
              <a:t>procesor Z80 </a:t>
            </a:r>
            <a:r>
              <a:rPr lang="cs-CZ" dirty="0" smtClean="0"/>
              <a:t>-&gt; „domácí počítače“ – </a:t>
            </a:r>
            <a:r>
              <a:rPr lang="cs-CZ" dirty="0" err="1" smtClean="0"/>
              <a:t>Sinclair</a:t>
            </a:r>
            <a:r>
              <a:rPr lang="cs-CZ" dirty="0" smtClean="0"/>
              <a:t> atd.</a:t>
            </a:r>
          </a:p>
          <a:p>
            <a:r>
              <a:rPr lang="cs-CZ" dirty="0" smtClean="0"/>
              <a:t>1981 - IBM PC – Intel, 16KB RAM, licence pouze na BIOS </a:t>
            </a:r>
          </a:p>
          <a:p>
            <a:r>
              <a:rPr lang="cs-CZ" dirty="0" smtClean="0"/>
              <a:t>1981 - Xerox – </a:t>
            </a:r>
            <a:r>
              <a:rPr lang="cs-CZ" dirty="0" smtClean="0">
                <a:solidFill>
                  <a:srgbClr val="FFC000"/>
                </a:solidFill>
              </a:rPr>
              <a:t>GUI</a:t>
            </a:r>
            <a:r>
              <a:rPr lang="cs-CZ" dirty="0" smtClean="0"/>
              <a:t> ovládané myší, programy běží v oknech</a:t>
            </a:r>
          </a:p>
          <a:p>
            <a:r>
              <a:rPr lang="cs-CZ" dirty="0" smtClean="0"/>
              <a:t>1981 – Microsoft – OS MS DOS</a:t>
            </a:r>
          </a:p>
          <a:p>
            <a:r>
              <a:rPr lang="cs-CZ" dirty="0" smtClean="0"/>
              <a:t>1983 – </a:t>
            </a:r>
            <a:r>
              <a:rPr lang="cs-CZ" dirty="0" smtClean="0">
                <a:solidFill>
                  <a:srgbClr val="FFC000"/>
                </a:solidFill>
              </a:rPr>
              <a:t>první PC s pevným diskem</a:t>
            </a:r>
          </a:p>
          <a:p>
            <a:r>
              <a:rPr lang="cs-CZ" dirty="0" smtClean="0"/>
              <a:t>1983 – tabulkový kalkulátor</a:t>
            </a:r>
          </a:p>
          <a:p>
            <a:r>
              <a:rPr lang="cs-CZ" dirty="0" smtClean="0"/>
              <a:t>1984 – Apple </a:t>
            </a:r>
            <a:r>
              <a:rPr lang="cs-CZ" dirty="0" err="1" smtClean="0"/>
              <a:t>McIntosh</a:t>
            </a:r>
            <a:r>
              <a:rPr lang="cs-CZ" dirty="0" smtClean="0"/>
              <a:t>, procesor Motorola 32 bit., </a:t>
            </a:r>
            <a:r>
              <a:rPr lang="cs-CZ" dirty="0" smtClean="0">
                <a:solidFill>
                  <a:srgbClr val="FFC000"/>
                </a:solidFill>
              </a:rPr>
              <a:t>WISYWIG</a:t>
            </a:r>
          </a:p>
          <a:p>
            <a:r>
              <a:rPr lang="cs-CZ" dirty="0" smtClean="0"/>
              <a:t>Intel 80286 – zpětná kompatibilita – reálný a chráněný režim</a:t>
            </a:r>
          </a:p>
          <a:p>
            <a:r>
              <a:rPr lang="cs-CZ" dirty="0" smtClean="0"/>
              <a:t>1985 – Intel 80386</a:t>
            </a:r>
          </a:p>
          <a:p>
            <a:r>
              <a:rPr lang="cs-CZ" dirty="0" smtClean="0"/>
              <a:t>1991 - www</a:t>
            </a:r>
          </a:p>
          <a:p>
            <a:r>
              <a:rPr lang="cs-CZ" dirty="0" smtClean="0"/>
              <a:t>1992 – Windows 3.1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490650"/>
          </a:xfrm>
        </p:spPr>
        <p:txBody>
          <a:bodyPr>
            <a:normAutofit/>
          </a:bodyPr>
          <a:lstStyle/>
          <a:p>
            <a:r>
              <a:rPr lang="cs-CZ" dirty="0" smtClean="0"/>
              <a:t>Starověké Řecko – </a:t>
            </a:r>
            <a:r>
              <a:rPr lang="cs-CZ" dirty="0" err="1" smtClean="0"/>
              <a:t>kythérský</a:t>
            </a:r>
            <a:r>
              <a:rPr lang="cs-CZ" dirty="0" smtClean="0"/>
              <a:t> mechanismus – 150-100 př.n.l.</a:t>
            </a:r>
            <a:endParaRPr lang="cs-CZ" dirty="0"/>
          </a:p>
        </p:txBody>
      </p:sp>
      <p:pic>
        <p:nvPicPr>
          <p:cNvPr id="4" name="Zástupný symbol pro obsah 3" descr="Recko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211960" y="1988840"/>
            <a:ext cx="4501004" cy="3305948"/>
          </a:xfrm>
        </p:spPr>
      </p:pic>
      <p:pic>
        <p:nvPicPr>
          <p:cNvPr id="5" name="Picture 2" descr="http://upload.wikimedia.org/wikipedia/commons/thumb/6/66/NAMA_Machine_d%27Anticyth%C3%A8re_1.jpg/300px-NAMA_Machine_d%27Anticyth%C3%A8re_1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2276872"/>
            <a:ext cx="2857500" cy="2552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Occidental" pitchFamily="2" charset="0"/>
              </a:rPr>
              <a:t>První </a:t>
            </a:r>
            <a:r>
              <a:rPr lang="pl-PL" dirty="0">
                <a:latin typeface="Occidental" pitchFamily="2" charset="0"/>
              </a:rPr>
              <a:t>laptop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1600200"/>
            <a:ext cx="3735388" cy="4114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1800" dirty="0" smtClean="0"/>
              <a:t>	V roce</a:t>
            </a:r>
            <a:r>
              <a:rPr lang="pl-PL" sz="1800" b="1" dirty="0" smtClean="0"/>
              <a:t> </a:t>
            </a:r>
            <a:r>
              <a:rPr lang="pl-PL" sz="1600" dirty="0" smtClean="0"/>
              <a:t>1981 - firma </a:t>
            </a:r>
            <a:r>
              <a:rPr lang="pl-PL" sz="1600" dirty="0"/>
              <a:t>Osborne Computer Corporation </a:t>
            </a:r>
            <a:endParaRPr lang="pl-PL" sz="1600" dirty="0" smtClean="0"/>
          </a:p>
          <a:p>
            <a:pPr>
              <a:buNone/>
            </a:pPr>
            <a:r>
              <a:rPr lang="pl-PL" sz="1600" dirty="0" smtClean="0"/>
              <a:t>	</a:t>
            </a:r>
          </a:p>
          <a:p>
            <a:pPr>
              <a:buNone/>
            </a:pPr>
            <a:r>
              <a:rPr lang="pl-PL" sz="1600" dirty="0" smtClean="0"/>
              <a:t>	</a:t>
            </a:r>
            <a:r>
              <a:rPr lang="pl-PL" dirty="0" smtClean="0"/>
              <a:t>5” monitor (13 cm)</a:t>
            </a:r>
          </a:p>
          <a:p>
            <a:pPr>
              <a:buNone/>
            </a:pPr>
            <a:r>
              <a:rPr lang="pl-PL" dirty="0" smtClean="0"/>
              <a:t>	RAM 64 KB</a:t>
            </a:r>
          </a:p>
          <a:p>
            <a:pPr>
              <a:buNone/>
            </a:pPr>
            <a:r>
              <a:rPr lang="pl-PL" dirty="0" smtClean="0"/>
              <a:t>	Váha 12 kg</a:t>
            </a:r>
          </a:p>
          <a:p>
            <a:pPr>
              <a:buNone/>
            </a:pPr>
            <a:r>
              <a:rPr lang="pl-PL" dirty="0" smtClean="0"/>
              <a:t>	Procesor – 4 MHz</a:t>
            </a:r>
          </a:p>
          <a:p>
            <a:pPr>
              <a:buNone/>
            </a:pPr>
            <a:endParaRPr lang="pl-PL" sz="1600" dirty="0" smtClean="0"/>
          </a:p>
        </p:txBody>
      </p:sp>
      <p:pic>
        <p:nvPicPr>
          <p:cNvPr id="5125" name="Picture 5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951413" y="1752600"/>
            <a:ext cx="3735387" cy="4114800"/>
          </a:xfrm>
        </p:spPr>
      </p:pic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5867400" y="60198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>
                <a:solidFill>
                  <a:srgbClr val="669900"/>
                </a:solidFill>
              </a:rPr>
              <a:t>OSBORNE 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Vynález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Autor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Rok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Myš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Douglas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Engelbart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1963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Mobilní telefon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Martin </a:t>
                      </a:r>
                      <a:r>
                        <a:rPr lang="cs-CZ" dirty="0" err="1" smtClean="0"/>
                        <a:t>Cooper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1973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Bezdrátové</a:t>
                      </a:r>
                      <a:r>
                        <a:rPr lang="cs-CZ" baseline="0" dirty="0" smtClean="0"/>
                        <a:t> připojení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Wic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Hayes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WWW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Tim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Berners</a:t>
                      </a:r>
                      <a:r>
                        <a:rPr lang="cs-CZ" dirty="0" smtClean="0"/>
                        <a:t>-</a:t>
                      </a:r>
                      <a:r>
                        <a:rPr lang="cs-CZ" dirty="0" err="1" smtClean="0"/>
                        <a:t>Lee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1989, 1991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Napster</a:t>
                      </a:r>
                      <a:r>
                        <a:rPr lang="cs-CZ" dirty="0" smtClean="0"/>
                        <a:t> (sdílení hudby)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Shawn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Fanning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1998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Google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Sergey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Brin</a:t>
                      </a:r>
                      <a:r>
                        <a:rPr lang="cs-CZ" dirty="0" smtClean="0"/>
                        <a:t>, </a:t>
                      </a:r>
                      <a:r>
                        <a:rPr lang="cs-CZ" dirty="0" err="1" smtClean="0"/>
                        <a:t>Larry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Page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1997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Facebook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Zuckerberg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Další typy počítačů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0070C0"/>
                </a:solidFill>
              </a:rPr>
              <a:t>Pracovní stanice</a:t>
            </a:r>
          </a:p>
          <a:p>
            <a:r>
              <a:rPr lang="cs-CZ" b="1" dirty="0" smtClean="0">
                <a:solidFill>
                  <a:srgbClr val="0070C0"/>
                </a:solidFill>
              </a:rPr>
              <a:t>Mainframe</a:t>
            </a:r>
            <a:r>
              <a:rPr lang="cs-CZ" dirty="0" smtClean="0"/>
              <a:t> (=sálové počítače) – IBM, SUN, DEC, HP</a:t>
            </a:r>
          </a:p>
          <a:p>
            <a:r>
              <a:rPr lang="cs-CZ" b="1" dirty="0" smtClean="0">
                <a:solidFill>
                  <a:srgbClr val="0070C0"/>
                </a:solidFill>
              </a:rPr>
              <a:t>Superpočítače</a:t>
            </a:r>
            <a:r>
              <a:rPr lang="cs-CZ" dirty="0" smtClean="0"/>
              <a:t> – </a:t>
            </a:r>
            <a:r>
              <a:rPr lang="cs-CZ" dirty="0" err="1" smtClean="0"/>
              <a:t>Cray</a:t>
            </a:r>
            <a:r>
              <a:rPr lang="cs-CZ" dirty="0" smtClean="0"/>
              <a:t> – vojenské účely, simulace jaderných výbuchů, předpovědi počasí</a:t>
            </a:r>
          </a:p>
          <a:p>
            <a:pPr lvl="1"/>
            <a:r>
              <a:rPr lang="cs-CZ" dirty="0" smtClean="0"/>
              <a:t>Nyní se jde spíše cestou standardních procesorů pospojovaných s velkým stupněm paralelismu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Mainframe IBM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098" name="AutoShape 2" descr="data:image/jpeg;base64,/9j/4AAQSkZJRgABAQAAAQABAAD/2wCEAAkGBhQSEBUUEhQUFBQVFxgXGBgYFxoXHBgVFh8cFxgVHRoYHSYeGBwjHRcWHy8gIycpLCwsGB4xNTAqNSYrLCkBCQoKDgwOGg8PGiwkHCQsKSwpKSwsLCksKSwpLCwsLCksLCwpLCwsLCwpLCwsLCwsLCwpLCwpLCwsLCwsLCwsLP/AABEIAMABBgMBIgACEQEDEQH/xAAcAAACAgMBAQAAAAAAAAAAAAAEBQMGAAIHAQj/xABJEAACAQIEAgYGBgYJAwQDAAABAhEAAwQSITEFQQYTIlFhcQcygZGxwRQjM3OhskJSYnLR8BUkNEOCorPC4WOSk0SD0vEXU/L/xAAXAQEBAQEAAAAAAAAAAAAAAAAAAQID/8QAJhEBAQEAAQQCAQMFAAAAAAAAAAERAgMSITFBUWFxsfAigZGhwf/aAAwDAQACEQMRAD8A59h/SBjbHZTE3Av6pAYA7mAw01JPtp5gPTXjU9fqbo/aUofekCqbxbBKrtkOZPWBAiAx0GvdtQwjuUjxH8Kg61h/TmCIuYUa80u/jBFOuFel/BR2+vQ/tJI94NcPODnZfcf41JYtomri4PCY+G//AAamxvt5fL6PwPpCwN31cTbB7mJQ/wCYU8w3Ebb+pcRv3XU/A18s37H6txYidZIIOxGYSO7XmK8OJuW1B7Mfskj8pB5UllSyy4+sQ9ekd4r5z6J9LsQ1xEF26BnEjrGYEQezqdpFOfRRxe4cdla67A2nhWdiCeydiYmAaqO4i0BEaQZEd/fFbWZVSMxIJJk76+PdS8Y08walXHjxFTTBleTQpxf6se01vbvnnA8jQTzXk1pnr2aD2ayvKyaDwrWpFbTXtBGZrKky145Cgk6ACSe4DnQRGtSK2w+JS5ORg0bxyqXq6Abq686ui+qr3q6AE26zqaONqtTaoAjZNYLVGdTXos0AotVt1dFC3WZKAYW69y0QVrzLQQC3WVNFZVR8oYrFB2NwoFAgQslRy57c6IOKZ2VTZR9ggiCVI0AjeQBrrtQnVEhiAxhiNFkaydTygAmOcHuqxX8ZYQLbcsCqqxZMwUMwzwFEdmGAzBtYmOVZs8t8b4ylf0pLYUiw9tg3J2jMh7SlW5zEijrXSJS164SyteGV/qkdR3FQdUIicwPM1oACkpbvFJYylzPse0SrCRpzIoYKkkoCdNQ2QEGTppvpGviamfhZc+W1uzauFmbEID+3aaSNIkrynSoL2AC9pTaYbSkn1gdCjd+onlzqXDFi8gEEAwFUNpsTCtMVE+IzOBlVYOpCFTrpqCSDvz21qZjW919peiJ+vX94/gpq2+hwTj//AGH/ANtUrgWK6t5PIv8Aly/Orp6IcVbtY4tddEUWWEsQokkaSa6OTtnVV4bNSWMVbf1HR/3WVvgamNqoATZrXqaNKVHdIUFmIUDUkmAPMnaggGYc62F1hVU470/RJXDgXG/XPqewbt+A86rqdNL9nDPfY9azX0t9swArIzaQRA05VcNdP+lHurZcSPGuUWvTKV+0sSO9HU/gf40xwfplw7CWtXhy0UN+UmmVNdK+kd2vtit0u98e+ap+G9IeDefrCkROdWSJ2nMBFNcJ0kwtz1L1sk9zCfDamVdh9QnGjGGvHutv8K1XGpE9YseLD50JxLilu5hrwS4jnqrh7LA7A91QD9CLua3d8GX4VZYqneju/wBi9+8nwNXEXRVvtImt2J51OlkChVuCpFuGiiqjdF51H1h761ojxlHKtctbTWVFaxXhFaYrFJaXNcdUXvdgo95qt8V9JGBs/wB71h7rYn/MxC/jVFlK1oVqm8H9I30rF27Nuzlt3FchmaW7E/ogQNVPM1bjNQemsqM26yg+VbbHqbsFtXUQCYjtkkx5R7TT1bha0pbC2CLZCqRcCtMEnUMNoBy97DSkuCK5LgbmwBXXVNZYEfqsFMfETTHinCE6m0bbmAXGULmhYU9YwUyHYzI1AhQDpVEVzGWuwWtXLZUESrMO/YkkzmLSfGvUv4cgkk/4kDxHKQqmfGdaHweCvBOw7KuukXQJHfCFZozh/BL7XNBauZGUtBtyYGYAAgMe4kCe/aghw+GtK7TcVWBIgoSJBjX6wEbaVu7h3Vc6FZglLeVlB56sQaBvYLEC4c6dvViALU67kruNe8UPYJNzK4ykS05QraciBAIPlS+l4+4hvWyl0rMjNuOamCD7RFH2FnTPkllGaYjc99L7jS1snmo/MaecCwL3bh6uM1sdZ2tgq+sTGsAEnTuoylXhlwa28Sp93x1olMVxC3ql5j5Ow+Yoy5g7sDMuEeRI+uUEg84cDTQ1B/RVzcYRj42mRvyNrV0F2OnnFbX6bsPEh/zZqH4p6Q8XeI+kKSByjKvnlECfGonVho1rF2/NLnzBFCXMco/vmXwdR8wDVEtnpUjMAyHUx3an30RxjFZ+GMdv62g08LbfxpHxIy9ppB1EECJEzNPsDguv4eyTE4sGYmALevxoKeqiVzzlnWN4076d4VSLTvaY5Vzjs6ZgANTMkGDMEchUGN4MVCzBUF5gk90HsAwfOmnDGt9QbdslyXOeQVKowVdOR2PlI0qzN8s38K+bBSRc61HIkZhvMwddYrBdOfMLohdFzbxGwUjbU1aeIYKyLi5oS59XCKnVJMyuYlk/xOBp30DdwaPinJZWfOQURi4Mj9G4wuhgO8k+Yq3jYbCrD4++CBadzE+o7DQaa6wKt3Qbj2Je7ftXLjlPouIaDEZgkg6CkS9HkyXDnRzlkZAGCETJdiQFGsSN4MCrD0Q4X1LXdCM+Fvd+v1Uzr5zU7blqyzXj9Ib2GuF7LshFpjodDEGCOYojB+nHFLHWIj+wfICkmNTO+XTtWnGum40qvX+jt5f0Z8jOlZquvYD07WG+1slT4E/warJw30rYC7p1uQ9zfzP4V83XMO43VvdUYb+NB9a4XpDYuepeQ+2PjFC8V6a4XDmLl5cwGyyx8uzoD4E18sWsQ89lmB5ZSR8KYYzPbVVbMjTDAggzAOoOoP8AGoOz8S9NFtJ6q0T3G48e3KOXtqp8T9LOMughbnVg/wD61CezMe1+Nc+RpoyqG+C+lY29kSXeC3aedBEmWPiKu/Qfo82Dxy/TOqJvWnCDR4dWQ7kQDBOvnrSD0VieID7q5/tp/wCmC3C4Y+NwfkqKL4RcDcetlSCrPioIIIIGfaNK6obdcR9G5/r3D/H6SPwau6lahfYYpWVMVrKI+WuiXR98Xee3byhsjNLGBAYAjQHv+NF8b6K38NdFu4qsWAYENp2iVGumsqTFOfQ/hj9MZ47PV3Fn9rMpj3VevSCoNrCCf/XYbTv1Onz9lRquZ2uhpdQIurpr2Q4DeEXBvvt76kwvo/PVswkXArwjlUJMEaEmJ10M76b13vqwdwD7BSjpFw1GtsQoVkR7gZQFOYQACQNQZO/yqo4Rxbo9dtlRiWc5l+rLliVB2PbAMTpHKeRNIMLgTJI5aDlqdx7viKs/SnjF3EXbbXHZgNADEKSNWEfrAKfNTSi+SBcjYSAPOZPxPsq1YU55uCNhAHkug+E+2rv6ObkXb+0NYdCD3PAqi2fXWrv0Abt3z/0vmKIM6X8FcXbZt2XZPo9rVUkT2p1g99I8HatoD1q3UOafUOg9uvsrr+Ea0yjrFI6uwrlw7L2QNoGmgrzBmzct2XVrp62QNRAI0IIYEx7a1Ll1LNctxN8IDkv3VMaAFhqV7Pq6bkULhOM37jpb692VyFIc5hB0PrD511YYKw3XdpItPkYC2rakA6iBzJGk7b0HxLo5YGcAWc6Wzd+zVWgTB0MjziKt5d3wkmOddOLKJikW3GQLayxtGUHTwp70E4U+IwtxLd0WmF8tJAMjIoywfP8ACqx0m+0w/wBxhv8ASWnfRrFlOH3gJm5dK6HXRUY/gprKmtrhdwvltYnDXHUkwAbbH3kA7HTwqPiakvuAVAk9/eOflQuHS5eZSk5zlLKI1g9lx7N/f3wy6Q3FNxs+0LAnTPoNI8fhVFVt4a79U+V2X6vNcGcEFC2c5gGK5RBkCB3HWtdDjWaTlLN9Y5S7IK7lsUEVjylgp7taCxPFVuXFfVQoQZTDSFMnXJGumhB21mpV40pvFi7LbLE5YB5QBlQ20ie6PI0+USYGepxIHqm2JMEyJbbK4A9zDwje29H5ytMwuEuBfLqj/AVVrHFust3RebrGy/VAiYczyTsjQLoZHdVr4W0gnWRhLkyefUxAjYaGlzKTdiq3xLx323HwoBg9sa5gigkZv0p3CxGp+VGq/wBaD+w3yoj6TZYAO6Bu4mPI91ZrRFcxOVj66AnSYbTkPHSo8fdzBmB7IiNFE67aKNefsqxGzbIkMje1W/AzSfj6ZbcftKdAANm7qgU4W7DAxsQRtyOtNOk/EuvvPdgrnuZomY7C8+dLMOvwqXHOJVVIIIDHSIbbLrroKqI6Jt3dKiI0r1dqKf8ARbjb4bEC7ay5grL2hIg76SO6mHS/pXexaoLuTsFiuVcvrATOpnaq3w9u2PbTA4brXRCYzE6gTspbb2VUPOh/GBhr2CvFSwRsRIBAJkAc/wB6uvYX0n4R/XF22fFcw96E/CuJraVBhVWYm8dSCe0LbcgO+mopB3PhnSDD4klbN1XYCSACCBtMEDwrKo/oruziHWBpZOsa+su551lMFX9DtglbjclZuW7NA3jkAe/cbc7J081+gjvx+H/DNSX0Pj+r3dvtD5+e38wab9OV+s4dv/brXwJ+VYnpu+13U0Ni7Oc3F5tZgT3ktE+EgVMprWyfrm/dQfi9Vl8ypiS/WI0TmLL+9qSB7QfxrXEmUMc5Y+6P417dw6/SLqyVC3HjSfVZgBv3fChXuNlYaQQDEcufx/CqaEsjtrV16BDtYj7sfmFUuwO2tXboHtiD/wBNfzCg6JZsF7V5RqThIHmU0qHoxbK4TA5tyztr3MxIPuINM+jg+s/9m38BR3E1+uw/7x+VQVjhOHKniM7fSQo9hLf7xUHELbDieJPIYFj71C/EGrhxu2BYaABLKTAiTIEnvMAe6ouM4Vfo958ozGwylo1yhSQJ7pJNVHDOko+ssfc4f/TWnHALVs4BzduPbCYjMAkZ3OVRlWdjBJnlFKOlH2tj7nD/AOktD22+rtD/AKz/AASqLRgcalq8St1mWV2PayHQ6x3GCNNzTbpC311zKs90AbMYnXzmqg99WcggKCymMxOVZUESfaZojj1i0rt1Lse0AIuAiJj9HwqSb5KUZI5VG1sdwrw2Tydx4TNalH/XNdWDLhFoBxIEZh86uOEGXPG3U3B7Opeqdwq2xYAsD2h+iP4VcrCnK8nUWbk8v7ph86zy9Ncfal3Hi5/gf5VrgeAG9LMWUBGbNCsDlMQBMzodT3VJh9cRaB/nVaszYrq8WrbImQkRplDjNpz0JrnWooljhAuIWtuWAIH2TTJE/ozXr8HZQCXWDMSGGq6GQQIq38PwlqwbgQjIGJB11USAdddoqLF8UScysCQznUMN2JHKptXIqtjDgA5omCQQd5286jxi6TGuZRPhlmKJ7V0l2ZAR2AuxIVWIaO7sxP7VZxnC9WzpM5XUTET2aS6YGbasXavXGlertWkT4H1x7aZYa+FvW2YhVDGSdAJVhr7xSzCesPbW3EvU9oq/AeQAcMAyOM9zVWzCYtSJ9h/CjeE/ZjzPxpDwY9nD/fXfhap7wj7MeZ+NIjovopP9au/c/wC5aytfRR/a7v3R/MtZRCj0S/2a7t9qfP8An/mm/TO4Os4eIBnHWoOukBjI+GtI/Rhilt4O41xlROsPaYhYk7Ek6ax3Ud0j43auYjh62ntXZxSzldXKxBDdk6HlPiaxPTpfa9q1a2H+ub9238XrVGpJa4xcN83ERTZyPGpzN1LhS+um7tA7hvqKrLgfEjF+7G7XWk+ZbT+edaLZGRjEmG90HWo8U83mJO7kkCd5bSdgN++imX6lj+yfhVQqt+uPKrl0LvhOuDA9tVUGCRmnNlJ2BIBid4NUxT2h5fKrDwNy2JUyqiSxBYIvMxqYPlRXdOCYvDrZzO6I1q0hvHKZRGAyEkbzXg6S8NOScXaYrsWzT5ywGtct49h3e8zIyFGS2NLyAHKiggjPrBBpYeFXP2P/AC2v/nQdmfjuAbMpxlp1Jzdp1AGwyDUHSM3t3ofjPFcO1i+LeLsPNlwqK6Ek5WMiCSTHLwrkH9FXTyX/AMtr/wCdXW50ewFq21y1dJuKlyAbyETkIAgCTMnY1y6nVnT5cZZfP1P3WcdjnnSQTetRrFnDz5dWutDhYs22Oii84nlMIfhRXS64Dikyn9CyNDOyLIkfyKmw1otgBG64lj3/AN2orsyguXbZAysC3PY5tRGkcto2NEcW4jacyLQttvIQKBBB2B2gHSo+HBrdwuEDmNj8pXSt+IWuscNDLmyqRM75h3DvpCgE4naObMYP6IVdCfGT2R761OLtlSQwER2STJPOIBGniRW13hKqSA/v9/dQtzha/rD+fZV8/Zs+v3GYPjKKQYI7QMiDoDruO6rNw7pEl93VFYfU3m1jZbbj5j2VSv6PH63wqw9FOHBGuPM/1fECNP1Kl3Cew+G/tFr+ea0/4m+VyYB7BEHbVucEd1V/AvGJtHQwRoRIOq7j5VYeLMWusFVSSsQIABZhqB3CazWoq/GHzomoLg9oDkI37wNNZ8K6Z0FtYe5hQbyqXBiTOogd3drXO79tlubbC4EISSbgBCaEHMCwH872ToD02GCs5Llu4WcyBBHqlhIkGdz7q7dHlm+Uud07p4OfSFwywMKWshQwOsTqIO8+X41zfpDaK3bgJJh11OpMoN66P0g9JWHxFl7Do6ZuZ1gj9mJrlWJfTmTmHtgRNOp5yl7d/pnj+fokddKwDSvGugjesB0rmJcL6w/nlW3EvU9orTDntD2/CtuI+p7RRBfCPVw/3134W6ecIP1ftPxpNgLGQYbXMGu3SDpqPqxsD2dtjrTXA3urtjMD6+X2s2X41YOleif+1Xfuv9y15Xvol/tV37r/AHLWVBXfR1w+3fwFy3eQXLbXDKtMGDI0nTXyrbjfR3C4XF8PNiwttnxQBKkgwIMak+Nb+ir+yNpr1h1796N6X2z9L4YeQxUH2gfwrE9N32uqNSXgIAcIDK20Zfa915n2IKaq1V3o/wD36qftL75YiQpd8zHyk+9e+qy4XjLY+kOAAB1rD2S1FssWGHgfgaAxWl542Fwx5dqjC82G8jVQst+uPL5UwwfrDzPwNL7frjy+VWPo1wkXy4L9XlGbPlzZRsSVG/d7aK9JrWat9jg2Bs9i9fF14VtbV4QGAZdLcD1SKTngWFbVceYkjTDOfGJ8Ks8oT6Vo5pvc4HhhM8QeBP8A6VuW/Oh8VwewNExt0udFDYUqC3ISTp50Fexnrp50+wJP0DQxGIc/5FA+M+yl3SHA9TfW2RDKEzaz2soLH3044Nbc4LsZNMQ2Yv6oXIsk+Hfz7taCLhlsrBicxynfvOh8wT7qZ4ixlvAbhTPnAYxUnCw1q86nq2BCgHUrB1V110PME99G8UQC8wA0n5NpuO/wrO+cWklzE27yeobdwNujtlKnvXYNJ5ADSog6pBKm6qr2wHKyxG0we8H2VJcw62VKXGZXzSAQQMu8jTfbaQZ3rLV5Y7I5QBlY5onXQa6D8KxknHJ6/X/rUm7pAOPsAFUWyNdXTMTM7mrJ0auG5bu3CUBNm+MqiABkBmPMxVZHBwMjdYpWNYB1ymDExVn4JZRFuIhDZcNek6bkbSCa6X0zPZFau5bqtE5QWg84gxUvE+kB6wOEQHL+icwmTqD5j8KDunU/dvQmabSd/aB1nnm/3UHvXO5yqQpMy2YjxOu/u3oZ8bc26xzGg7TGOWk7VNgLea9bB2LqDrGhOpk7aTQrWiZjUTE0RHJqRxA8ZitTbMTyEcwd9q2Yys/tfKgmUDu1qZdqHI0ohNqKmw/re/4VtxH1PaK8w/rCs4j6ntFVBPCvUsfe3fy26fYi1mUAcnQ+xWBP4Uh4SOxY+9u/lt1Y7Z+NIOgeiNx9LvCdRZGngWGv4VlReh8f13EfcJ+Y1lAo9FI/qbGP7xte/wDDl50d0uvj6Vw1eZxQPsAj50v9FA/qbHXW43z8KI6TwcZgm5rjLVv3IXMeece4d1Yjd9ruprSzYVWlQATAMaaAkj8WPvr1K9XceYqsvm76C12/cVACQ7HUgaSRzqS5Ye3aZbiMpg68veNDWqcQaziLjKAZuMIPcSe7UUwx/FxdsNoVPMHUe/SqhBa9ceXyq59B3hcSP1rQU+1hr+FUu1648vlV06DnS/8AuL+YUU343wS813NbVSptWdS9sbW0GzGeVLLfRnEKCMto6k63U58tGroeExqC25u2kYWcOrzl7RhRpJ08K24VjUu28Iy2rY67MGzKrGUOUwYHMEzFWcrPSWa59iOjN4ggdUAZGrKDB30DMB76HfgV1GW45tEISxCt3AnkPCuh2OLq6YopbRTZxGRZVW7J02I01VtPGouM8UU3cXh+rQBMEzhgNc2Wdth6+4E6VbbfZkjmPTLEG5i1c7utpj4FkUx+NMeBsfoDKIGa8w12kLbI98R7aU9KPt7f3dj/AE0ppwW2pwJLqGVbztlJgE5bYAPOJOoHIVAwwPDjeGUEBrWXNOnYY7SeYJED9rwphxKVuNE5hsY1kBo0pbbvIl1biW1VXIIUAQGGjgDlrqIPdTXicFmYkbnxGx7t6Qqs2cbcNpkZ2ZA4IB1gzH8dNta2RGZZWUZVAWCdo38/WFbHHqFyBNMxbfWTvrG3hQxx51lQe7U7fOs9meJFnKedVhnLMsgGQOXfVx6KGMPdBUAmzfadAfVVdt+VKL13bJasiBA+rUkdx7QNPuD4ksl0Hlhr2wAAEDkANZNavpJ7Vq4JYj/ptUPC0Wct2Mshv0pMR2BlBIzCR4aHlBJA+s/wH4ii8PY6+MgY3BlnJuhJzNpzAAnyFY5cu104cO/0WX8QLdxrlqbck5EBLZFPIlgJgaefdFC4bLBV2KAkGQubQAg6SO+nGK4WoExJB1ltWiZ57mJoRsKvVsxXKMyATvs86b6/KrsrFlgXGW7QzJYd7oYrBa2EJieQZuZ76FcADTUZvlWW7baEbxm8YHOtry6f4vlV0sSEaVKo0rQDSt1OlBNh/WFZxL1PaKzDHtV5xL1PbVQXwn1LH3l34W6sSGq7wv1MP95e+CU/Q0g6B6HR/XMT9zb/ADNWV76Gh/WsV91a/M9ZQVr0RYqbF9P1XB9jA/MGmPHrhW/hF2J4grHxVl7B9wjzU1VPRViCmKZD6t+25H71pvjDNVp6VL/W8Ee7F2Uj2OxP+ce41htdVetlfUeYoXB4xLqB7bB1PMH8PA+BqVrgXUmANT5VUfNuO+2ufen4tU6iLT7c/wCfOh8fcBvXCNusJHvapVuTbfyNVkLa9ceXyq5dCP7/APcH5hVMs+uPL5Vc+hW179wfEUWOh4DBm6l+2N3woUeZQR+NbcGwD2LXD7bgq4DlgeRZs0HxE0Z0YH1x+5t/BaP4vaJxGHIBIBaSBtt7qBEeDNYtYwsIF3FZ021TcHTxY+6s43wRluYzE6ZHwJQd+YL2vwVf+7wqwceTrLLKnaYMAQNSCNSDGxjlUHSG4Pod9Z16hzHhlI+Rp8o4h0m+3t/d2f8ATSm3AY+hHNljr2nMSJGRZggGDsduVK+lH29r7qx/prTLguGZ8FCgsfpD6DX9BasDTA4y0hIuFWEqVgNKsp9Ywva0JEacu6ouIYhbt5+qa4whYUrlHqvoBJM60IOB3ifs29tGXcKLU511OwJ0aAZEjWgR3ahZqZf0ehZhnadNAOR9kc++hreGttIyv2ZGoIJO5nXeIgDvq3kmAWfyp1wFwUvkGYw90e/Lz2pf9Et5CwtHTvIGxjvPdR3BsQWGKnT6hzHKWIloGkn5Vm3Y1JhPa+1/wn40/wCCJC2u0AWyhtYyrqCx8dfwpBZAN2Dtlj3mmHD8QlsArbYOVyudIM7ga1z6nC8uPh26PUnDl5/m+BXELOXtbAtppJgazrsI50qxtsPauQfVZBmJ07Uk+7b204xGNcWwQbYZT+t2srTLZQvqnQabRSjiJLYd5GWXSN/2tNaz0+Nk2r1eXG3IW2sKVuqG0Koh7/WA7vBpqDFDs/4h+UUTlIAeNCqKPYPh/wAVBjtIBkEkMNN1IABrXDz5Z6niYxtqwbVouLZdV0NbA6V0ck+F9as4l6vtrMJ61ZxL1fbVBnDPUw/797/ZTxKSYG4FtWCYABvkn2rTC1xS2dmnyB+dIjp/oY/tOK+7s/F69qD0MX2N7FFFkZLW5jm9ZVRwsY1kOh010Ika7+VFvBIIO4B0J0Ma/jNLb2/v+NFWW7IrnXTjTLB8YvWSTZuvbJ3ysRMbTyPtq08X9JZv2Oq6vLOXMc2rAQSJA0DRr4E1TUsSNGBPd3fxre1gCf8A+aSFpbc1uGNJYn/ivXuESKbtwG4e0qbcwI+NLMVYKGGGp8q0wgw57Q/nlV06EH7aN8k+yRVLw3rirn0G9e6MyrNsiWOUTK8+W1FjqmC6VYaxYK3Sc9m1bZllQbgcCFSTLNrJpV/+WsOqhUwlyFECbigQNhABFVrjXCEu3c/0rDqMltd3cyiKp0RDzB50D/QeGHrYtyf2MM3xd1+FMFnv+l4yerwltZ73nXv0UeA9la3OlmNxCur4UW7L27gdxauCFyMfWYwNY5VWW4fhF/TxNz2WrX5manvEenee2yC2NUdQWu5iM4iYVIPI71x6l6ks7JM+dWZnlSullvLira/q27I91tab9FMQUt2TLhDi3FzLzTq1ka6d2/OKQ9IMV1uIR/BB/wBqheflNP8AoxaLWbKCBnxrKZMCOqB1PLau7K7XeP4UHMLF1uUM4AJ79BNLuJcetXLT2UsEFhIZnLMDE6aa90UXc4BaHrPZA/eLGeYgnXzoS/w20AQt1S8bJbMHwzHUedUIcRi7CXIzlgIDss6gagAHY0KuOtg5urfY5coGpHZLGTO5HnG9NhYi6wIXIQGHZIJJ3AbbcSdD3UDYwL52zGZmDlUQn606xz9lcc477dbeWf2n+C1cc2ZmFjVjoToFBkbDlB/hFE4AdjEGACbDbbGGUZtYIneIrH4eSHRyezKliwgHtFRpE7eXfvUuEw+Wze0I+oO8/pMkGTvzpx7fj6OXdv8AV9/7V6w0Xp7l+dOcYLTgW2iUYZioOsweydzoduRBpHe9Yxvk+dS4rFnIrerIAIM6Ebc476ct3F4yXj+YkIC3m6k3FtyYPOY3IbfX2xWjO721VgINxZaZIyzuANPOgBiD+jmPsn5VNhW7NxnkMFyrMR2tG56afGmZxxnj55JuN2+qe2g1TqbbKd5Dic2n86UqxwJIZmmIUTqQAAY8taMv30IEn1QBuTA5DyB5ULeZX0DbGdjGoA7vCtcZkxOfK8rtDnaiV2qP6I0aQfIg/gNaIsBZhyV/wyfdpWmEmE9as4jsPOvUcK+hzDyiR5VLxJUyKVfMSTIgjL3b6H2d1FHcKwJurhrYUsW64ADc9ofwq84L0WXSyKeqTrCQJuBjoCx0QHkKr3QLha4jE4O085WF8mDB0M78tq7lY6L4VWV+qBZPVJJYj3miAegXQc8ON0m4LnWhBAUjLkzczvOb8KyrVbIjSsqj4yuqJMnme/vra1eUaGSP58a1xJGYx+s2vhOlaWh2h5isqIuP2z3U54R9YGmQVjY8j/8AVV64Z/E036LntuO9Z9x/5oQ7xWFVLLvqSqkiWJE8qqHWknUzVv420YZ/GB7yKqLvMe6ecAAAUK1s+vTbCMVIg/pD4Gllpe2KcYK0DuYAYHaeRG0+NUF3Me+xuKB5n4SKj62f0ifJT/zUrQDpMeQHzNE3OJ2QNLaDxa47H8Co/CpbnwANf+ofcv8ACsjw97z/ABoj+nkGwtf+PP8AnmoMT0hLQDmIGwChQJ30EUloDvWSXQgaAjaTprJ25fOrv0N4c93CyihjbxjMZPqg2gs+O4qq4K415sqQG/RDNlzHuk6A+dO+BtxbDq9nD4Z+05ZpsliDAG57MQBWkXc8DaACx9ihfLdj41snAjvLgnYyNO4gBd/bSb+gOOX+b21PjatfgutSWfQ7jLn2+KUf4rlw/jAp5BnErNlLnWPeKQZA61Ejy/S7+dKBxvBWQYuoZ0MF7mm3KaeYX0F2QZuYh2/dtqv4kmm+H9EGBWJW6/i1wifYsVntkXurmmK6X4RPs0fxK21Wfada0w3GFvLiQocRZntPm3e3yG29djw/QLBW/Uw1nzZc597k0n9IfDktYB8qIvqjsqF0JHcNqUjja4RncZQSYjadZmrHw/ouGH1gbfvA89BRXRbDZrc/tH8Iq24PAzFLNalwhw3RO2N1t+0Fj+Jo9uh+HcQ6gjuCKo/ATVktcNo5MDHKpkXuqo4foFgl2sKf3pb4mtMT6OsG8/UhTyKEofwMH2irv9F+Fe/Q6usOaWvRNZzSbl1l/V7IP/dlPwo650IwSrkezjf31dbv+Xu/wVfTgorw4Wmjk+O6C4Nj9TjbSH9S+rWW8pAj/JSrF+jjEr9mvXLvmsst4efYOce1K7Te4WtwQ6Bh+0oOntqHhPRW1Yu9ZbtFTBHZJA18DIoOb+jvCm1xLCo4IZEvyCCpE5iNGAO3hXbg9YmHmCRqO/l7qlWxQbWTWVKixWUHxfcEk+Zrazb3PdRmJ4SwaArRrMjnPLvqbC4UrIYb+HKqhcLXfNMeAmL48QR8/lTHD4McgR76JTBcwSPZ/wAUWJ+KYNrtoogkkj3DWkNzo1eA1AHmY+NWKxhz+s/sJHwphh8Ku+WT3nU/jSGOf27BS4FP/wB++rP0f6LX8aXTDxnEEktlAXY6+730u48B9KUDU8/Deumeg9PrsRp+gnI/ra67d1Apw3oKxTfaXrK+12P5R8aeYP0CWx9piWP7lsD8xNdaFe0Rz7BehfAp63W3T4vA9ygfGnmF9HeAT1cLaMc2Bb8xNWWs5igDwvCbVv7O1bT91FX4CigtbxWRQa5a1K1JFe5aioctYBU2WvOroISlVH0j4QvgioIBZ1Anbv8AlV06qh8dwi3fXLdEga7xB2kRQcs6G8AYWoO+Y7ajlV7w3CIG1NeH8DtWRFsGJnUzvRoSgWpw0VKmBAo6K8y0Awww7qz6KKJivYoBvoo7q3FgVNWAUEeWK9rasig1isivYrDtQbKaytRWVUf/2Q=="/>
          <p:cNvSpPr>
            <a:spLocks noChangeAspect="1" noChangeArrowheads="1"/>
          </p:cNvSpPr>
          <p:nvPr/>
        </p:nvSpPr>
        <p:spPr bwMode="auto">
          <a:xfrm>
            <a:off x="0" y="-876300"/>
            <a:ext cx="2495550" cy="1828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100" name="AutoShape 4" descr="data:image/jpeg;base64,/9j/4AAQSkZJRgABAQAAAQABAAD/2wCEAAkGBhQSEBUUEhQUFBQVFxgXGBgYFxoXHBgVFh8cFxgVHRoYHSYeGBwjHRcWHy8gIycpLCwsGB4xNTAqNSYrLCkBCQoKDgwOGg8PGiwkHCQsKSwpKSwsLCksKSwpLCwsLCksLCwpLCwsLCwpLCwsLCwsLCwpLCwpLCwsLCwsLCwsLP/AABEIAMABBgMBIgACEQEDEQH/xAAcAAACAgMBAQAAAAAAAAAAAAAEBQMGAAIHAQj/xABJEAACAQIEAgYGBgYJAwQDAAABAhEAAwQSITEFQQYTIlFhcQcygZGxwRQjM3OhskJSYnLR8BUkNEOCorPC4WOSk0SD0vEXU/L/xAAXAQEBAQEAAAAAAAAAAAAAAAAAAQID/8QAJhEBAQEAAQQCAQMFAAAAAAAAAAERAgMSITFBUWFxsfAigZGhwf/aAAwDAQACEQMRAD8A59h/SBjbHZTE3Av6pAYA7mAw01JPtp5gPTXjU9fqbo/aUofekCqbxbBKrtkOZPWBAiAx0GvdtQwjuUjxH8Kg61h/TmCIuYUa80u/jBFOuFel/BR2+vQ/tJI94NcPODnZfcf41JYtomri4PCY+G//AAamxvt5fL6PwPpCwN31cTbB7mJQ/wCYU8w3Ebb+pcRv3XU/A18s37H6txYidZIIOxGYSO7XmK8OJuW1B7Mfskj8pB5UllSyy4+sQ9ekd4r5z6J9LsQ1xEF26BnEjrGYEQezqdpFOfRRxe4cdla67A2nhWdiCeydiYmAaqO4i0BEaQZEd/fFbWZVSMxIJJk76+PdS8Y08walXHjxFTTBleTQpxf6se01vbvnnA8jQTzXk1pnr2aD2ayvKyaDwrWpFbTXtBGZrKky145Cgk6ACSe4DnQRGtSK2w+JS5ORg0bxyqXq6Abq686ui+qr3q6AE26zqaONqtTaoAjZNYLVGdTXos0AotVt1dFC3WZKAYW69y0QVrzLQQC3WVNFZVR8oYrFB2NwoFAgQslRy57c6IOKZ2VTZR9ggiCVI0AjeQBrrtQnVEhiAxhiNFkaydTygAmOcHuqxX8ZYQLbcsCqqxZMwUMwzwFEdmGAzBtYmOVZs8t8b4ylf0pLYUiw9tg3J2jMh7SlW5zEijrXSJS164SyteGV/qkdR3FQdUIicwPM1oACkpbvFJYylzPse0SrCRpzIoYKkkoCdNQ2QEGTppvpGviamfhZc+W1uzauFmbEID+3aaSNIkrynSoL2AC9pTaYbSkn1gdCjd+onlzqXDFi8gEEAwFUNpsTCtMVE+IzOBlVYOpCFTrpqCSDvz21qZjW919peiJ+vX94/gpq2+hwTj//AGH/ANtUrgWK6t5PIv8Aly/Orp6IcVbtY4tddEUWWEsQokkaSa6OTtnVV4bNSWMVbf1HR/3WVvgamNqoATZrXqaNKVHdIUFmIUDUkmAPMnaggGYc62F1hVU470/RJXDgXG/XPqewbt+A86rqdNL9nDPfY9azX0t9swArIzaQRA05VcNdP+lHurZcSPGuUWvTKV+0sSO9HU/gf40xwfplw7CWtXhy0UN+UmmVNdK+kd2vtit0u98e+ap+G9IeDefrCkROdWSJ2nMBFNcJ0kwtz1L1sk9zCfDamVdh9QnGjGGvHutv8K1XGpE9YseLD50JxLilu5hrwS4jnqrh7LA7A91QD9CLua3d8GX4VZYqneju/wBi9+8nwNXEXRVvtImt2J51OlkChVuCpFuGiiqjdF51H1h761ojxlHKtctbTWVFaxXhFaYrFJaXNcdUXvdgo95qt8V9JGBs/wB71h7rYn/MxC/jVFlK1oVqm8H9I30rF27Nuzlt3FchmaW7E/ogQNVPM1bjNQemsqM26yg+VbbHqbsFtXUQCYjtkkx5R7TT1bha0pbC2CLZCqRcCtMEnUMNoBy97DSkuCK5LgbmwBXXVNZYEfqsFMfETTHinCE6m0bbmAXGULmhYU9YwUyHYzI1AhQDpVEVzGWuwWtXLZUESrMO/YkkzmLSfGvUv4cgkk/4kDxHKQqmfGdaHweCvBOw7KuukXQJHfCFZozh/BL7XNBauZGUtBtyYGYAAgMe4kCe/aghw+GtK7TcVWBIgoSJBjX6wEbaVu7h3Vc6FZglLeVlB56sQaBvYLEC4c6dvViALU67kruNe8UPYJNzK4ykS05QraciBAIPlS+l4+4hvWyl0rMjNuOamCD7RFH2FnTPkllGaYjc99L7jS1snmo/MaecCwL3bh6uM1sdZ2tgq+sTGsAEnTuoylXhlwa28Sp93x1olMVxC3ql5j5Ow+Yoy5g7sDMuEeRI+uUEg84cDTQ1B/RVzcYRj42mRvyNrV0F2OnnFbX6bsPEh/zZqH4p6Q8XeI+kKSByjKvnlECfGonVho1rF2/NLnzBFCXMco/vmXwdR8wDVEtnpUjMAyHUx3an30RxjFZ+GMdv62g08LbfxpHxIy9ppB1EECJEzNPsDguv4eyTE4sGYmALevxoKeqiVzzlnWN4076d4VSLTvaY5Vzjs6ZgANTMkGDMEchUGN4MVCzBUF5gk90HsAwfOmnDGt9QbdslyXOeQVKowVdOR2PlI0qzN8s38K+bBSRc61HIkZhvMwddYrBdOfMLohdFzbxGwUjbU1aeIYKyLi5oS59XCKnVJMyuYlk/xOBp30DdwaPinJZWfOQURi4Mj9G4wuhgO8k+Yq3jYbCrD4++CBadzE+o7DQaa6wKt3Qbj2Je7ftXLjlPouIaDEZgkg6CkS9HkyXDnRzlkZAGCETJdiQFGsSN4MCrD0Q4X1LXdCM+Fvd+v1Uzr5zU7blqyzXj9Ib2GuF7LshFpjodDEGCOYojB+nHFLHWIj+wfICkmNTO+XTtWnGum40qvX+jt5f0Z8jOlZquvYD07WG+1slT4E/warJw30rYC7p1uQ9zfzP4V83XMO43VvdUYb+NB9a4XpDYuepeQ+2PjFC8V6a4XDmLl5cwGyyx8uzoD4E18sWsQ89lmB5ZSR8KYYzPbVVbMjTDAggzAOoOoP8AGoOz8S9NFtJ6q0T3G48e3KOXtqp8T9LOMughbnVg/wD61CezMe1+Nc+RpoyqG+C+lY29kSXeC3aedBEmWPiKu/Qfo82Dxy/TOqJvWnCDR4dWQ7kQDBOvnrSD0VieID7q5/tp/wCmC3C4Y+NwfkqKL4RcDcetlSCrPioIIIIGfaNK6obdcR9G5/r3D/H6SPwau6lahfYYpWVMVrKI+WuiXR98Xee3byhsjNLGBAYAjQHv+NF8b6K38NdFu4qsWAYENp2iVGumsqTFOfQ/hj9MZ47PV3Fn9rMpj3VevSCoNrCCf/XYbTv1Onz9lRquZ2uhpdQIurpr2Q4DeEXBvvt76kwvo/PVswkXArwjlUJMEaEmJ10M76b13vqwdwD7BSjpFw1GtsQoVkR7gZQFOYQACQNQZO/yqo4Rxbo9dtlRiWc5l+rLliVB2PbAMTpHKeRNIMLgTJI5aDlqdx7viKs/SnjF3EXbbXHZgNADEKSNWEfrAKfNTSi+SBcjYSAPOZPxPsq1YU55uCNhAHkug+E+2rv6ObkXb+0NYdCD3PAqi2fXWrv0Abt3z/0vmKIM6X8FcXbZt2XZPo9rVUkT2p1g99I8HatoD1q3UOafUOg9uvsrr+Ea0yjrFI6uwrlw7L2QNoGmgrzBmzct2XVrp62QNRAI0IIYEx7a1Ll1LNctxN8IDkv3VMaAFhqV7Pq6bkULhOM37jpb692VyFIc5hB0PrD511YYKw3XdpItPkYC2rakA6iBzJGk7b0HxLo5YGcAWc6Wzd+zVWgTB0MjziKt5d3wkmOddOLKJikW3GQLayxtGUHTwp70E4U+IwtxLd0WmF8tJAMjIoywfP8ACqx0m+0w/wBxhv8ASWnfRrFlOH3gJm5dK6HXRUY/gprKmtrhdwvltYnDXHUkwAbbH3kA7HTwqPiakvuAVAk9/eOflQuHS5eZSk5zlLKI1g9lx7N/f3wy6Q3FNxs+0LAnTPoNI8fhVFVt4a79U+V2X6vNcGcEFC2c5gGK5RBkCB3HWtdDjWaTlLN9Y5S7IK7lsUEVjylgp7taCxPFVuXFfVQoQZTDSFMnXJGumhB21mpV40pvFi7LbLE5YB5QBlQ20ie6PI0+USYGepxIHqm2JMEyJbbK4A9zDwje29H5ytMwuEuBfLqj/AVVrHFust3RebrGy/VAiYczyTsjQLoZHdVr4W0gnWRhLkyefUxAjYaGlzKTdiq3xLx323HwoBg9sa5gigkZv0p3CxGp+VGq/wBaD+w3yoj6TZYAO6Bu4mPI91ZrRFcxOVj66AnSYbTkPHSo8fdzBmB7IiNFE67aKNefsqxGzbIkMje1W/AzSfj6ZbcftKdAANm7qgU4W7DAxsQRtyOtNOk/EuvvPdgrnuZomY7C8+dLMOvwqXHOJVVIIIDHSIbbLrroKqI6Jt3dKiI0r1dqKf8ARbjb4bEC7ay5grL2hIg76SO6mHS/pXexaoLuTsFiuVcvrATOpnaq3w9u2PbTA4brXRCYzE6gTspbb2VUPOh/GBhr2CvFSwRsRIBAJkAc/wB6uvYX0n4R/XF22fFcw96E/CuJraVBhVWYm8dSCe0LbcgO+mopB3PhnSDD4klbN1XYCSACCBtMEDwrKo/oruziHWBpZOsa+su551lMFX9DtglbjclZuW7NA3jkAe/cbc7J081+gjvx+H/DNSX0Pj+r3dvtD5+e38wab9OV+s4dv/brXwJ+VYnpu+13U0Ni7Oc3F5tZgT3ktE+EgVMprWyfrm/dQfi9Vl8ypiS/WI0TmLL+9qSB7QfxrXEmUMc5Y+6P417dw6/SLqyVC3HjSfVZgBv3fChXuNlYaQQDEcufx/CqaEsjtrV16BDtYj7sfmFUuwO2tXboHtiD/wBNfzCg6JZsF7V5RqThIHmU0qHoxbK4TA5tyztr3MxIPuINM+jg+s/9m38BR3E1+uw/7x+VQVjhOHKniM7fSQo9hLf7xUHELbDieJPIYFj71C/EGrhxu2BYaABLKTAiTIEnvMAe6ouM4Vfo958ozGwylo1yhSQJ7pJNVHDOko+ssfc4f/TWnHALVs4BzduPbCYjMAkZ3OVRlWdjBJnlFKOlH2tj7nD/AOktD22+rtD/AKz/AASqLRgcalq8St1mWV2PayHQ6x3GCNNzTbpC311zKs90AbMYnXzmqg99WcggKCymMxOVZUESfaZojj1i0rt1Lse0AIuAiJj9HwqSb5KUZI5VG1sdwrw2Tydx4TNalH/XNdWDLhFoBxIEZh86uOEGXPG3U3B7Opeqdwq2xYAsD2h+iP4VcrCnK8nUWbk8v7ph86zy9Ncfal3Hi5/gf5VrgeAG9LMWUBGbNCsDlMQBMzodT3VJh9cRaB/nVaszYrq8WrbImQkRplDjNpz0JrnWooljhAuIWtuWAIH2TTJE/ozXr8HZQCXWDMSGGq6GQQIq38PwlqwbgQjIGJB11USAdddoqLF8UScysCQznUMN2JHKptXIqtjDgA5omCQQd5286jxi6TGuZRPhlmKJ7V0l2ZAR2AuxIVWIaO7sxP7VZxnC9WzpM5XUTET2aS6YGbasXavXGlertWkT4H1x7aZYa+FvW2YhVDGSdAJVhr7xSzCesPbW3EvU9oq/AeQAcMAyOM9zVWzCYtSJ9h/CjeE/ZjzPxpDwY9nD/fXfhap7wj7MeZ+NIjovopP9au/c/wC5aytfRR/a7v3R/MtZRCj0S/2a7t9qfP8An/mm/TO4Os4eIBnHWoOukBjI+GtI/Rhilt4O41xlROsPaYhYk7Ek6ax3Ud0j43auYjh62ntXZxSzldXKxBDdk6HlPiaxPTpfa9q1a2H+ub9238XrVGpJa4xcN83ERTZyPGpzN1LhS+um7tA7hvqKrLgfEjF+7G7XWk+ZbT+edaLZGRjEmG90HWo8U83mJO7kkCd5bSdgN++imX6lj+yfhVQqt+uPKrl0LvhOuDA9tVUGCRmnNlJ2BIBid4NUxT2h5fKrDwNy2JUyqiSxBYIvMxqYPlRXdOCYvDrZzO6I1q0hvHKZRGAyEkbzXg6S8NOScXaYrsWzT5ywGtct49h3e8zIyFGS2NLyAHKiggjPrBBpYeFXP2P/AC2v/nQdmfjuAbMpxlp1Jzdp1AGwyDUHSM3t3ofjPFcO1i+LeLsPNlwqK6Ek5WMiCSTHLwrkH9FXTyX/AMtr/wCdXW50ewFq21y1dJuKlyAbyETkIAgCTMnY1y6nVnT5cZZfP1P3WcdjnnSQTetRrFnDz5dWutDhYs22Oii84nlMIfhRXS64Dikyn9CyNDOyLIkfyKmw1otgBG64lj3/AN2orsyguXbZAysC3PY5tRGkcto2NEcW4jacyLQttvIQKBBB2B2gHSo+HBrdwuEDmNj8pXSt+IWuscNDLmyqRM75h3DvpCgE4naObMYP6IVdCfGT2R761OLtlSQwER2STJPOIBGniRW13hKqSA/v9/dQtzha/rD+fZV8/Zs+v3GYPjKKQYI7QMiDoDruO6rNw7pEl93VFYfU3m1jZbbj5j2VSv6PH63wqw9FOHBGuPM/1fECNP1Kl3Cew+G/tFr+ea0/4m+VyYB7BEHbVucEd1V/AvGJtHQwRoRIOq7j5VYeLMWusFVSSsQIABZhqB3CazWoq/GHzomoLg9oDkI37wNNZ8K6Z0FtYe5hQbyqXBiTOogd3drXO79tlubbC4EISSbgBCaEHMCwH872ToD02GCs5Llu4WcyBBHqlhIkGdz7q7dHlm+Uud07p4OfSFwywMKWshQwOsTqIO8+X41zfpDaK3bgJJh11OpMoN66P0g9JWHxFl7Do6ZuZ1gj9mJrlWJfTmTmHtgRNOp5yl7d/pnj+fokddKwDSvGugjesB0rmJcL6w/nlW3EvU9orTDntD2/CtuI+p7RRBfCPVw/3134W6ecIP1ftPxpNgLGQYbXMGu3SDpqPqxsD2dtjrTXA3urtjMD6+X2s2X41YOleif+1Xfuv9y15Xvol/tV37r/AHLWVBXfR1w+3fwFy3eQXLbXDKtMGDI0nTXyrbjfR3C4XF8PNiwttnxQBKkgwIMak+Nb+ir+yNpr1h1796N6X2z9L4YeQxUH2gfwrE9N32uqNSXgIAcIDK20Zfa915n2IKaq1V3o/wD36qftL75YiQpd8zHyk+9e+qy4XjLY+kOAAB1rD2S1FssWGHgfgaAxWl542Fwx5dqjC82G8jVQst+uPL5UwwfrDzPwNL7frjy+VWPo1wkXy4L9XlGbPlzZRsSVG/d7aK9JrWat9jg2Bs9i9fF14VtbV4QGAZdLcD1SKTngWFbVceYkjTDOfGJ8Ks8oT6Vo5pvc4HhhM8QeBP8A6VuW/Oh8VwewNExt0udFDYUqC3ISTp50Fexnrp50+wJP0DQxGIc/5FA+M+yl3SHA9TfW2RDKEzaz2soLH3044Nbc4LsZNMQ2Yv6oXIsk+Hfz7taCLhlsrBicxynfvOh8wT7qZ4ixlvAbhTPnAYxUnCw1q86nq2BCgHUrB1V110PME99G8UQC8wA0n5NpuO/wrO+cWklzE27yeobdwNujtlKnvXYNJ5ADSog6pBKm6qr2wHKyxG0we8H2VJcw62VKXGZXzSAQQMu8jTfbaQZ3rLV5Y7I5QBlY5onXQa6D8KxknHJ6/X/rUm7pAOPsAFUWyNdXTMTM7mrJ0auG5bu3CUBNm+MqiABkBmPMxVZHBwMjdYpWNYB1ymDExVn4JZRFuIhDZcNek6bkbSCa6X0zPZFau5bqtE5QWg84gxUvE+kB6wOEQHL+icwmTqD5j8KDunU/dvQmabSd/aB1nnm/3UHvXO5yqQpMy2YjxOu/u3oZ8bc26xzGg7TGOWk7VNgLea9bB2LqDrGhOpk7aTQrWiZjUTE0RHJqRxA8ZitTbMTyEcwd9q2Yys/tfKgmUDu1qZdqHI0ohNqKmw/re/4VtxH1PaK8w/rCs4j6ntFVBPCvUsfe3fy26fYi1mUAcnQ+xWBP4Uh4SOxY+9u/lt1Y7Z+NIOgeiNx9LvCdRZGngWGv4VlReh8f13EfcJ+Y1lAo9FI/qbGP7xte/wDDl50d0uvj6Vw1eZxQPsAj50v9FA/qbHXW43z8KI6TwcZgm5rjLVv3IXMeece4d1Yjd9ruprSzYVWlQATAMaaAkj8WPvr1K9XceYqsvm76C12/cVACQ7HUgaSRzqS5Ye3aZbiMpg68veNDWqcQaziLjKAZuMIPcSe7UUwx/FxdsNoVPMHUe/SqhBa9ceXyq59B3hcSP1rQU+1hr+FUu1648vlV06DnS/8AuL+YUU343wS813NbVSptWdS9sbW0GzGeVLLfRnEKCMto6k63U58tGroeExqC25u2kYWcOrzl7RhRpJ08K24VjUu28Iy2rY67MGzKrGUOUwYHMEzFWcrPSWa59iOjN4ggdUAZGrKDB30DMB76HfgV1GW45tEISxCt3AnkPCuh2OLq6YopbRTZxGRZVW7J02I01VtPGouM8UU3cXh+rQBMEzhgNc2Wdth6+4E6VbbfZkjmPTLEG5i1c7utpj4FkUx+NMeBsfoDKIGa8w12kLbI98R7aU9KPt7f3dj/AE0ppwW2pwJLqGVbztlJgE5bYAPOJOoHIVAwwPDjeGUEBrWXNOnYY7SeYJED9rwphxKVuNE5hsY1kBo0pbbvIl1biW1VXIIUAQGGjgDlrqIPdTXicFmYkbnxGx7t6Qqs2cbcNpkZ2ZA4IB1gzH8dNta2RGZZWUZVAWCdo38/WFbHHqFyBNMxbfWTvrG3hQxx51lQe7U7fOs9meJFnKedVhnLMsgGQOXfVx6KGMPdBUAmzfadAfVVdt+VKL13bJasiBA+rUkdx7QNPuD4ksl0Hlhr2wAAEDkANZNavpJ7Vq4JYj/ptUPC0Wct2Mshv0pMR2BlBIzCR4aHlBJA+s/wH4ii8PY6+MgY3BlnJuhJzNpzAAnyFY5cu104cO/0WX8QLdxrlqbck5EBLZFPIlgJgaefdFC4bLBV2KAkGQubQAg6SO+nGK4WoExJB1ltWiZ57mJoRsKvVsxXKMyATvs86b6/KrsrFlgXGW7QzJYd7oYrBa2EJieQZuZ76FcADTUZvlWW7baEbxm8YHOtry6f4vlV0sSEaVKo0rQDSt1OlBNh/WFZxL1PaKzDHtV5xL1PbVQXwn1LH3l34W6sSGq7wv1MP95e+CU/Q0g6B6HR/XMT9zb/ADNWV76Gh/WsV91a/M9ZQVr0RYqbF9P1XB9jA/MGmPHrhW/hF2J4grHxVl7B9wjzU1VPRViCmKZD6t+25H71pvjDNVp6VL/W8Ee7F2Uj2OxP+ce41htdVetlfUeYoXB4xLqB7bB1PMH8PA+BqVrgXUmANT5VUfNuO+2ufen4tU6iLT7c/wCfOh8fcBvXCNusJHvapVuTbfyNVkLa9ceXyq5dCP7/APcH5hVMs+uPL5Vc+hW179wfEUWOh4DBm6l+2N3woUeZQR+NbcGwD2LXD7bgq4DlgeRZs0HxE0Z0YH1x+5t/BaP4vaJxGHIBIBaSBtt7qBEeDNYtYwsIF3FZ021TcHTxY+6s43wRluYzE6ZHwJQd+YL2vwVf+7wqwceTrLLKnaYMAQNSCNSDGxjlUHSG4Pod9Z16hzHhlI+Rp8o4h0m+3t/d2f8ATSm3AY+hHNljr2nMSJGRZggGDsduVK+lH29r7qx/prTLguGZ8FCgsfpD6DX9BasDTA4y0hIuFWEqVgNKsp9Ywva0JEacu6ouIYhbt5+qa4whYUrlHqvoBJM60IOB3ifs29tGXcKLU511OwJ0aAZEjWgR3ahZqZf0ehZhnadNAOR9kc++hreGttIyv2ZGoIJO5nXeIgDvq3kmAWfyp1wFwUvkGYw90e/Lz2pf9Et5CwtHTvIGxjvPdR3BsQWGKnT6hzHKWIloGkn5Vm3Y1JhPa+1/wn40/wCCJC2u0AWyhtYyrqCx8dfwpBZAN2Dtlj3mmHD8QlsArbYOVyudIM7ga1z6nC8uPh26PUnDl5/m+BXELOXtbAtppJgazrsI50qxtsPauQfVZBmJ07Uk+7b204xGNcWwQbYZT+t2srTLZQvqnQabRSjiJLYd5GWXSN/2tNaz0+Nk2r1eXG3IW2sKVuqG0Koh7/WA7vBpqDFDs/4h+UUTlIAeNCqKPYPh/wAVBjtIBkEkMNN1IABrXDz5Z6niYxtqwbVouLZdV0NbA6V0ck+F9as4l6vtrMJ61ZxL1fbVBnDPUw/797/ZTxKSYG4FtWCYABvkn2rTC1xS2dmnyB+dIjp/oY/tOK+7s/F69qD0MX2N7FFFkZLW5jm9ZVRwsY1kOh010Ika7+VFvBIIO4B0J0Ma/jNLb2/v+NFWW7IrnXTjTLB8YvWSTZuvbJ3ysRMbTyPtq08X9JZv2Oq6vLOXMc2rAQSJA0DRr4E1TUsSNGBPd3fxre1gCf8A+aSFpbc1uGNJYn/ivXuESKbtwG4e0qbcwI+NLMVYKGGGp8q0wgw57Q/nlV06EH7aN8k+yRVLw3rirn0G9e6MyrNsiWOUTK8+W1FjqmC6VYaxYK3Sc9m1bZllQbgcCFSTLNrJpV/+WsOqhUwlyFECbigQNhABFVrjXCEu3c/0rDqMltd3cyiKp0RDzB50D/QeGHrYtyf2MM3xd1+FMFnv+l4yerwltZ73nXv0UeA9la3OlmNxCur4UW7L27gdxauCFyMfWYwNY5VWW4fhF/TxNz2WrX5manvEenee2yC2NUdQWu5iM4iYVIPI71x6l6ks7JM+dWZnlSullvLira/q27I91tab9FMQUt2TLhDi3FzLzTq1ka6d2/OKQ9IMV1uIR/BB/wBqheflNP8AoxaLWbKCBnxrKZMCOqB1PLau7K7XeP4UHMLF1uUM4AJ79BNLuJcetXLT2UsEFhIZnLMDE6aa90UXc4BaHrPZA/eLGeYgnXzoS/w20AQt1S8bJbMHwzHUedUIcRi7CXIzlgIDss6gagAHY0KuOtg5urfY5coGpHZLGTO5HnG9NhYi6wIXIQGHZIJJ3AbbcSdD3UDYwL52zGZmDlUQn606xz9lcc477dbeWf2n+C1cc2ZmFjVjoToFBkbDlB/hFE4AdjEGACbDbbGGUZtYIneIrH4eSHRyezKliwgHtFRpE7eXfvUuEw+Wze0I+oO8/pMkGTvzpx7fj6OXdv8AV9/7V6w0Xp7l+dOcYLTgW2iUYZioOsweydzoduRBpHe9Yxvk+dS4rFnIrerIAIM6Ebc476ct3F4yXj+YkIC3m6k3FtyYPOY3IbfX2xWjO721VgINxZaZIyzuANPOgBiD+jmPsn5VNhW7NxnkMFyrMR2tG56afGmZxxnj55JuN2+qe2g1TqbbKd5Dic2n86UqxwJIZmmIUTqQAAY8taMv30IEn1QBuTA5DyB5ULeZX0DbGdjGoA7vCtcZkxOfK8rtDnaiV2qP6I0aQfIg/gNaIsBZhyV/wyfdpWmEmE9as4jsPOvUcK+hzDyiR5VLxJUyKVfMSTIgjL3b6H2d1FHcKwJurhrYUsW64ADc9ofwq84L0WXSyKeqTrCQJuBjoCx0QHkKr3QLha4jE4O085WF8mDB0M78tq7lY6L4VWV+qBZPVJJYj3miAegXQc8ON0m4LnWhBAUjLkzczvOb8KyrVbIjSsqj4yuqJMnme/vra1eUaGSP58a1xJGYx+s2vhOlaWh2h5isqIuP2z3U54R9YGmQVjY8j/8AVV64Z/E036LntuO9Z9x/5oQ7xWFVLLvqSqkiWJE8qqHWknUzVv420YZ/GB7yKqLvMe6ecAAAUK1s+vTbCMVIg/pD4Gllpe2KcYK0DuYAYHaeRG0+NUF3Me+xuKB5n4SKj62f0ifJT/zUrQDpMeQHzNE3OJ2QNLaDxa47H8Co/CpbnwANf+ofcv8ACsjw97z/ABoj+nkGwtf+PP8AnmoMT0hLQDmIGwChQJ30EUloDvWSXQgaAjaTprJ25fOrv0N4c93CyihjbxjMZPqg2gs+O4qq4K415sqQG/RDNlzHuk6A+dO+BtxbDq9nD4Z+05ZpsliDAG57MQBWkXc8DaACx9ihfLdj41snAjvLgnYyNO4gBd/bSb+gOOX+b21PjatfgutSWfQ7jLn2+KUf4rlw/jAp5BnErNlLnWPeKQZA61Ejy/S7+dKBxvBWQYuoZ0MF7mm3KaeYX0F2QZuYh2/dtqv4kmm+H9EGBWJW6/i1wifYsVntkXurmmK6X4RPs0fxK21Wfada0w3GFvLiQocRZntPm3e3yG29djw/QLBW/Uw1nzZc597k0n9IfDktYB8qIvqjsqF0JHcNqUjja4RncZQSYjadZmrHw/ouGH1gbfvA89BRXRbDZrc/tH8Iq24PAzFLNalwhw3RO2N1t+0Fj+Jo9uh+HcQ6gjuCKo/ATVktcNo5MDHKpkXuqo4foFgl2sKf3pb4mtMT6OsG8/UhTyKEofwMH2irv9F+Fe/Q6usOaWvRNZzSbl1l/V7IP/dlPwo650IwSrkezjf31dbv+Xu/wVfTgorw4Wmjk+O6C4Nj9TjbSH9S+rWW8pAj/JSrF+jjEr9mvXLvmsst4efYOce1K7Te4WtwQ6Bh+0oOntqHhPRW1Yu9ZbtFTBHZJA18DIoOb+jvCm1xLCo4IZEvyCCpE5iNGAO3hXbg9YmHmCRqO/l7qlWxQbWTWVKixWUHxfcEk+Zrazb3PdRmJ4SwaArRrMjnPLvqbC4UrIYb+HKqhcLXfNMeAmL48QR8/lTHD4McgR76JTBcwSPZ/wAUWJ+KYNrtoogkkj3DWkNzo1eA1AHmY+NWKxhz+s/sJHwphh8Ku+WT3nU/jSGOf27BS4FP/wB++rP0f6LX8aXTDxnEEktlAXY6+730u48B9KUDU8/Deumeg9PrsRp+gnI/ra67d1Apw3oKxTfaXrK+12P5R8aeYP0CWx9piWP7lsD8xNdaFe0Rz7BehfAp63W3T4vA9ygfGnmF9HeAT1cLaMc2Bb8xNWWs5igDwvCbVv7O1bT91FX4CigtbxWRQa5a1K1JFe5aioctYBU2WvOroISlVH0j4QvgioIBZ1Anbv8AlV06qh8dwi3fXLdEga7xB2kRQcs6G8AYWoO+Y7ajlV7w3CIG1NeH8DtWRFsGJnUzvRoSgWpw0VKmBAo6K8y0Awww7qz6KKJivYoBvoo7q3FgVNWAUEeWK9rasig1isivYrDtQbKaytRWVUf/2Q=="/>
          <p:cNvSpPr>
            <a:spLocks noChangeAspect="1" noChangeArrowheads="1"/>
          </p:cNvSpPr>
          <p:nvPr/>
        </p:nvSpPr>
        <p:spPr bwMode="auto">
          <a:xfrm>
            <a:off x="0" y="-876300"/>
            <a:ext cx="2495550" cy="1828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4102" name="Picture 6" descr="http://www.computersciencelab.com/ComputerHistory/HtmlHelp/Images2/IBM70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628800"/>
            <a:ext cx="4896544" cy="4006264"/>
          </a:xfrm>
          <a:prstGeom prst="rect">
            <a:avLst/>
          </a:prstGeom>
          <a:noFill/>
        </p:spPr>
      </p:pic>
      <p:sp>
        <p:nvSpPr>
          <p:cNvPr id="9" name="TextovéPole 8"/>
          <p:cNvSpPr txBox="1"/>
          <p:nvPr/>
        </p:nvSpPr>
        <p:spPr>
          <a:xfrm>
            <a:off x="683568" y="5877272"/>
            <a:ext cx="77768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http://www.</a:t>
            </a:r>
            <a:r>
              <a:rPr lang="cs-CZ" sz="1400" dirty="0" err="1" smtClean="0"/>
              <a:t>computersciencelab.com</a:t>
            </a:r>
            <a:r>
              <a:rPr lang="cs-CZ" sz="1400" dirty="0" smtClean="0"/>
              <a:t>/</a:t>
            </a:r>
            <a:r>
              <a:rPr lang="cs-CZ" sz="1400" dirty="0" err="1" smtClean="0"/>
              <a:t>ComputerHistory</a:t>
            </a:r>
            <a:r>
              <a:rPr lang="cs-CZ" sz="1400" dirty="0" smtClean="0"/>
              <a:t>/HistoryPt4.htm</a:t>
            </a:r>
            <a:endParaRPr lang="cs-CZ" sz="1400" dirty="0"/>
          </a:p>
        </p:txBody>
      </p:sp>
      <p:pic>
        <p:nvPicPr>
          <p:cNvPr id="4104" name="Picture 8" descr="http://www.computersciencelab.com/ComputerHistory/HtmlHelp/Images2/PaperTape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1556792"/>
            <a:ext cx="2743200" cy="39909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Mainframe IBM S/390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47" descr="http://www.tipstoremember.com/wp-content/uploads/2011/11/Mainframe-Computers-300x237.jpg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772816"/>
            <a:ext cx="4896544" cy="338437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ovéPole 4"/>
          <p:cNvSpPr txBox="1"/>
          <p:nvPr/>
        </p:nvSpPr>
        <p:spPr>
          <a:xfrm>
            <a:off x="683568" y="5589240"/>
            <a:ext cx="76328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 err="1" smtClean="0"/>
              <a:t>Source</a:t>
            </a:r>
            <a:r>
              <a:rPr lang="cs-CZ" sz="1400" dirty="0" smtClean="0"/>
              <a:t>: http://innovativebox.blogspot.cz/2012/07/classification-of-computers.html</a:t>
            </a:r>
            <a:endParaRPr lang="cs-CZ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Mainframe ALPHA DS-20 </a:t>
            </a:r>
            <a:r>
              <a:rPr lang="cs-CZ" dirty="0" smtClean="0"/>
              <a:t>(2002)</a:t>
            </a:r>
            <a:endParaRPr lang="cs-CZ" dirty="0"/>
          </a:p>
        </p:txBody>
      </p:sp>
      <p:pic>
        <p:nvPicPr>
          <p:cNvPr id="4" name="Zástupný symbol pro obsah 3" descr="alpha_ds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08605" y="1600200"/>
            <a:ext cx="2926789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Nejvýkonnější počítač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Červen 2010: </a:t>
            </a:r>
            <a:r>
              <a:rPr lang="cs-CZ" dirty="0" err="1" smtClean="0"/>
              <a:t>Cray</a:t>
            </a:r>
            <a:r>
              <a:rPr lang="cs-CZ" dirty="0" smtClean="0"/>
              <a:t> XT5-HE - 224162  </a:t>
            </a:r>
            <a:r>
              <a:rPr lang="cs-CZ" dirty="0" err="1" smtClean="0"/>
              <a:t>processor</a:t>
            </a:r>
            <a:r>
              <a:rPr lang="cs-CZ" dirty="0" smtClean="0"/>
              <a:t> unit; výkon 1,759 </a:t>
            </a:r>
            <a:r>
              <a:rPr lang="cs-CZ" dirty="0" err="1" smtClean="0"/>
              <a:t>petaflop</a:t>
            </a:r>
            <a:r>
              <a:rPr lang="cs-CZ" dirty="0" smtClean="0"/>
              <a:t>/s</a:t>
            </a:r>
          </a:p>
          <a:p>
            <a:r>
              <a:rPr lang="cs-CZ" dirty="0" smtClean="0"/>
              <a:t>Červen 2013 – Tianhe2 - 33.86 </a:t>
            </a:r>
            <a:r>
              <a:rPr lang="cs-CZ" dirty="0" err="1" smtClean="0"/>
              <a:t>petaflop</a:t>
            </a:r>
            <a:r>
              <a:rPr lang="cs-CZ" dirty="0" smtClean="0"/>
              <a:t>/s, 3,120,000 </a:t>
            </a:r>
            <a:r>
              <a:rPr lang="cs-CZ" dirty="0" err="1" smtClean="0"/>
              <a:t>cores</a:t>
            </a: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http://www.top500.org/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Generace počítačů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2">
                    <a:lumMod val="90000"/>
                  </a:schemeClr>
                </a:solidFill>
              </a:rPr>
              <a:t>0.generace</a:t>
            </a:r>
            <a:r>
              <a:rPr lang="cs-CZ" dirty="0" smtClean="0"/>
              <a:t> – relé - </a:t>
            </a:r>
            <a:r>
              <a:rPr lang="cs-CZ" dirty="0" err="1" smtClean="0"/>
              <a:t>Zuse</a:t>
            </a:r>
            <a:r>
              <a:rPr lang="cs-CZ" dirty="0" smtClean="0"/>
              <a:t> – Z-1, Z-5, 1944 </a:t>
            </a:r>
            <a:r>
              <a:rPr lang="cs-CZ" dirty="0" err="1" smtClean="0"/>
              <a:t>Mark</a:t>
            </a:r>
            <a:r>
              <a:rPr lang="cs-CZ" dirty="0" smtClean="0"/>
              <a:t> 1</a:t>
            </a:r>
          </a:p>
          <a:p>
            <a:r>
              <a:rPr lang="cs-CZ" dirty="0" smtClean="0">
                <a:solidFill>
                  <a:schemeClr val="tx2">
                    <a:lumMod val="90000"/>
                  </a:schemeClr>
                </a:solidFill>
              </a:rPr>
              <a:t>1. generace</a:t>
            </a:r>
            <a:r>
              <a:rPr lang="cs-CZ" dirty="0" smtClean="0"/>
              <a:t> – elektronky, diskrétní režim práce, neexistují operační systémy ani vyšší programovací jazyky</a:t>
            </a:r>
          </a:p>
          <a:p>
            <a:r>
              <a:rPr lang="cs-CZ" dirty="0" smtClean="0">
                <a:solidFill>
                  <a:schemeClr val="tx2">
                    <a:lumMod val="90000"/>
                  </a:schemeClr>
                </a:solidFill>
              </a:rPr>
              <a:t>2. generace </a:t>
            </a:r>
            <a:r>
              <a:rPr lang="cs-CZ" dirty="0" smtClean="0"/>
              <a:t>– tranzistor, dávkový režim práce, vznik OS a vyšších programovacích jazyků</a:t>
            </a:r>
          </a:p>
          <a:p>
            <a:r>
              <a:rPr lang="cs-CZ" dirty="0" smtClean="0">
                <a:solidFill>
                  <a:schemeClr val="tx2">
                    <a:lumMod val="90000"/>
                  </a:schemeClr>
                </a:solidFill>
              </a:rPr>
              <a:t>3. generace </a:t>
            </a:r>
            <a:r>
              <a:rPr lang="cs-CZ" dirty="0" smtClean="0"/>
              <a:t>– integrovaný obvod, multitasking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Integrované obvody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85804" y="1524000"/>
            <a:ext cx="8229600" cy="4572000"/>
          </a:xfrm>
        </p:spPr>
        <p:txBody>
          <a:bodyPr/>
          <a:lstStyle/>
          <a:p>
            <a:pPr>
              <a:buNone/>
            </a:pPr>
            <a:r>
              <a:rPr lang="cs-CZ" dirty="0" smtClean="0"/>
              <a:t>Dělily se dle počtu logických členů: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SSI	</a:t>
            </a:r>
            <a:r>
              <a:rPr lang="cs-CZ" sz="1200" dirty="0" smtClean="0"/>
              <a:t>(</a:t>
            </a:r>
            <a:r>
              <a:rPr lang="cs-CZ" sz="1200" dirty="0" err="1" smtClean="0"/>
              <a:t>Small</a:t>
            </a:r>
            <a:r>
              <a:rPr lang="cs-CZ" sz="1200" dirty="0" smtClean="0"/>
              <a:t> </a:t>
            </a:r>
            <a:r>
              <a:rPr lang="cs-CZ" sz="1200" dirty="0" err="1" smtClean="0"/>
              <a:t>Scale</a:t>
            </a:r>
            <a:r>
              <a:rPr lang="cs-CZ" sz="1200" dirty="0" smtClean="0"/>
              <a:t> </a:t>
            </a:r>
            <a:r>
              <a:rPr lang="cs-CZ" sz="1200" dirty="0" err="1" smtClean="0"/>
              <a:t>Integration</a:t>
            </a:r>
            <a:r>
              <a:rPr lang="cs-CZ" sz="1200" dirty="0" smtClean="0"/>
              <a:t>)</a:t>
            </a:r>
            <a:r>
              <a:rPr lang="cs-CZ" dirty="0" smtClean="0"/>
              <a:t>				10</a:t>
            </a:r>
          </a:p>
          <a:p>
            <a:r>
              <a:rPr lang="cs-CZ" dirty="0" smtClean="0"/>
              <a:t>MSI					10-100	</a:t>
            </a:r>
          </a:p>
          <a:p>
            <a:r>
              <a:rPr lang="cs-CZ" dirty="0" smtClean="0"/>
              <a:t>LSI						1000-10000</a:t>
            </a:r>
          </a:p>
          <a:p>
            <a:r>
              <a:rPr lang="cs-CZ" dirty="0" smtClean="0"/>
              <a:t>VLSI					&gt;10000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Jiné typy principů počítačů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Analogový počítač</a:t>
            </a:r>
          </a:p>
          <a:p>
            <a:r>
              <a:rPr lang="cs-CZ" dirty="0" smtClean="0"/>
              <a:t>Kvantový počítač</a:t>
            </a:r>
          </a:p>
          <a:p>
            <a:r>
              <a:rPr lang="cs-CZ" dirty="0" smtClean="0"/>
              <a:t>DNA počítač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724 – první mechanické hodiny</a:t>
            </a:r>
          </a:p>
          <a:p>
            <a:r>
              <a:rPr lang="cs-CZ" dirty="0" smtClean="0"/>
              <a:t>1206 – plán programovatelné mechanické figury (</a:t>
            </a:r>
            <a:r>
              <a:rPr lang="cs-CZ" dirty="0" err="1" smtClean="0"/>
              <a:t>Al</a:t>
            </a:r>
            <a:r>
              <a:rPr lang="cs-CZ" dirty="0" smtClean="0"/>
              <a:t>-</a:t>
            </a:r>
            <a:r>
              <a:rPr lang="cs-CZ" dirty="0" err="1" smtClean="0"/>
              <a:t>Jazairi</a:t>
            </a:r>
            <a:r>
              <a:rPr lang="cs-CZ" dirty="0" smtClean="0"/>
              <a:t>)</a:t>
            </a:r>
          </a:p>
          <a:p>
            <a:r>
              <a:rPr lang="cs-CZ" dirty="0" smtClean="0"/>
              <a:t>1492 – </a:t>
            </a:r>
            <a:r>
              <a:rPr lang="cs-CZ" dirty="0" err="1" smtClean="0"/>
              <a:t>Leonardo</a:t>
            </a:r>
            <a:r>
              <a:rPr lang="cs-CZ" dirty="0" smtClean="0"/>
              <a:t> </a:t>
            </a:r>
            <a:r>
              <a:rPr lang="cs-CZ" dirty="0" err="1" smtClean="0"/>
              <a:t>da</a:t>
            </a:r>
            <a:r>
              <a:rPr lang="cs-CZ" dirty="0" smtClean="0"/>
              <a:t> Vinci . Návrh mechanického kalkulátoru</a:t>
            </a:r>
            <a:endParaRPr lang="cs-CZ" dirty="0"/>
          </a:p>
        </p:txBody>
      </p:sp>
      <p:pic>
        <p:nvPicPr>
          <p:cNvPr id="4" name="Obrázek 3" descr="Leonardo_da_Vinc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00298" y="3786190"/>
            <a:ext cx="3520440" cy="17190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Analogový počítač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cs-CZ" dirty="0" smtClean="0"/>
              <a:t>První analogový počítač - 1949</a:t>
            </a:r>
          </a:p>
          <a:p>
            <a:pPr>
              <a:buNone/>
            </a:pPr>
            <a:r>
              <a:rPr lang="cs-CZ" dirty="0" smtClean="0"/>
              <a:t>Základní prvky analogových počítačů:</a:t>
            </a:r>
          </a:p>
          <a:p>
            <a:r>
              <a:rPr lang="cs-CZ" i="1" dirty="0" smtClean="0"/>
              <a:t>Sčítačka</a:t>
            </a:r>
            <a:r>
              <a:rPr lang="cs-CZ" dirty="0" smtClean="0"/>
              <a:t> (</a:t>
            </a:r>
            <a:r>
              <a:rPr lang="cs-CZ" i="1" dirty="0" smtClean="0"/>
              <a:t>sumátor</a:t>
            </a:r>
            <a:r>
              <a:rPr lang="cs-CZ" dirty="0" smtClean="0"/>
              <a:t>): na výstupu je součet vstupů (obvykle s opačným znaménkem, tj. funguje současně jako </a:t>
            </a:r>
            <a:r>
              <a:rPr lang="cs-CZ" i="1" dirty="0" smtClean="0"/>
              <a:t>invertor</a:t>
            </a:r>
            <a:r>
              <a:rPr lang="cs-CZ" dirty="0" smtClean="0"/>
              <a:t>) </a:t>
            </a:r>
          </a:p>
          <a:p>
            <a:r>
              <a:rPr lang="cs-CZ" i="1" dirty="0" smtClean="0"/>
              <a:t>Integrátor</a:t>
            </a:r>
            <a:r>
              <a:rPr lang="cs-CZ" dirty="0" smtClean="0"/>
              <a:t>: na výstupu je integrál vstupu podle času (</a:t>
            </a:r>
            <a:r>
              <a:rPr lang="cs-CZ" i="1" dirty="0" smtClean="0"/>
              <a:t>sčítací integrátor</a:t>
            </a:r>
            <a:r>
              <a:rPr lang="cs-CZ" dirty="0" smtClean="0"/>
              <a:t>: integrál součtu vstupů), rovněž s opačným znaménkem </a:t>
            </a:r>
          </a:p>
          <a:p>
            <a:r>
              <a:rPr lang="cs-CZ" dirty="0" smtClean="0"/>
              <a:t>Nelineární prvky (</a:t>
            </a:r>
            <a:r>
              <a:rPr lang="cs-CZ" i="1" dirty="0" smtClean="0"/>
              <a:t>násobička</a:t>
            </a:r>
            <a:r>
              <a:rPr lang="cs-CZ" dirty="0" smtClean="0"/>
              <a:t>, </a:t>
            </a:r>
            <a:r>
              <a:rPr lang="cs-CZ" i="1" dirty="0" smtClean="0"/>
              <a:t>omezovač</a:t>
            </a:r>
            <a:r>
              <a:rPr lang="cs-CZ" dirty="0" smtClean="0"/>
              <a:t>, </a:t>
            </a:r>
            <a:r>
              <a:rPr lang="cs-CZ" i="1" dirty="0" smtClean="0"/>
              <a:t>kvadrátor, generátor funkcí</a:t>
            </a:r>
            <a:r>
              <a:rPr lang="cs-CZ" dirty="0" smtClean="0"/>
              <a:t> aj.) 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Analogový počítač</a:t>
            </a:r>
            <a:endParaRPr lang="cs-CZ" dirty="0"/>
          </a:p>
        </p:txBody>
      </p:sp>
      <p:pic>
        <p:nvPicPr>
          <p:cNvPr id="4" name="Zástupný symbol pro obsah 3" descr="analo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91197" y="1600200"/>
            <a:ext cx="276160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/>
              <a:t>MEDA 41TC</a:t>
            </a:r>
            <a:endParaRPr lang="cs-CZ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40319"/>
            <a:ext cx="436245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74841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Analogový počítač – příklad výpočtu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b="1" dirty="0" smtClean="0"/>
              <a:t>Schéma řešení soustavy 2 diferenciálních rovnic 2. řádu:</a:t>
            </a:r>
          </a:p>
          <a:p>
            <a:r>
              <a:rPr lang="cs-CZ" b="1" i="1" dirty="0" smtClean="0"/>
              <a:t>y'' = k</a:t>
            </a:r>
            <a:r>
              <a:rPr lang="cs-CZ" b="1" i="1" baseline="-25000" dirty="0" smtClean="0"/>
              <a:t>1</a:t>
            </a:r>
            <a:r>
              <a:rPr lang="cs-CZ" b="1" i="1" dirty="0" smtClean="0"/>
              <a:t> . y' + k</a:t>
            </a:r>
            <a:r>
              <a:rPr lang="cs-CZ" b="1" i="1" baseline="-25000" dirty="0" smtClean="0"/>
              <a:t>2</a:t>
            </a:r>
            <a:r>
              <a:rPr lang="cs-CZ" b="1" i="1" dirty="0" smtClean="0"/>
              <a:t> . y + k</a:t>
            </a:r>
            <a:r>
              <a:rPr lang="cs-CZ" b="1" i="1" baseline="-25000" dirty="0" smtClean="0"/>
              <a:t>3</a:t>
            </a:r>
            <a:r>
              <a:rPr lang="cs-CZ" b="1" i="1" dirty="0" smtClean="0"/>
              <a:t> . z' + k</a:t>
            </a:r>
            <a:r>
              <a:rPr lang="cs-CZ" b="1" i="1" baseline="-25000" dirty="0" smtClean="0"/>
              <a:t>4</a:t>
            </a:r>
            <a:r>
              <a:rPr lang="cs-CZ" b="1" i="1" dirty="0" smtClean="0"/>
              <a:t> . z</a:t>
            </a:r>
            <a:br>
              <a:rPr lang="cs-CZ" b="1" i="1" dirty="0" smtClean="0"/>
            </a:br>
            <a:r>
              <a:rPr lang="cs-CZ" b="1" i="1" dirty="0" smtClean="0"/>
              <a:t>z'' = k</a:t>
            </a:r>
            <a:r>
              <a:rPr lang="cs-CZ" b="1" i="1" baseline="-25000" dirty="0" smtClean="0"/>
              <a:t>6</a:t>
            </a:r>
            <a:r>
              <a:rPr lang="cs-CZ" b="1" i="1" dirty="0" smtClean="0"/>
              <a:t> . z' + k</a:t>
            </a:r>
            <a:r>
              <a:rPr lang="cs-CZ" b="1" i="1" baseline="-25000" dirty="0" smtClean="0"/>
              <a:t>7</a:t>
            </a:r>
            <a:r>
              <a:rPr lang="cs-CZ" b="1" i="1" dirty="0" smtClean="0"/>
              <a:t> . y' + k</a:t>
            </a:r>
            <a:r>
              <a:rPr lang="cs-CZ" b="1" i="1" baseline="-25000" dirty="0" smtClean="0"/>
              <a:t>8</a:t>
            </a:r>
            <a:r>
              <a:rPr lang="cs-CZ" b="1" i="1" dirty="0" smtClean="0"/>
              <a:t> + k</a:t>
            </a:r>
            <a:r>
              <a:rPr lang="cs-CZ" b="1" i="1" baseline="-25000" dirty="0" smtClean="0"/>
              <a:t>9</a:t>
            </a:r>
            <a:r>
              <a:rPr lang="cs-CZ" b="1" i="1" dirty="0" smtClean="0"/>
              <a:t> . y + k</a:t>
            </a:r>
            <a:r>
              <a:rPr lang="cs-CZ" b="1" i="1" baseline="-25000" dirty="0" smtClean="0"/>
              <a:t>10</a:t>
            </a:r>
            <a:r>
              <a:rPr lang="cs-CZ" b="1" i="1" dirty="0" smtClean="0"/>
              <a:t> . Z</a:t>
            </a:r>
          </a:p>
          <a:p>
            <a:endParaRPr lang="cs-CZ" b="1" i="1" dirty="0"/>
          </a:p>
          <a:p>
            <a:pPr>
              <a:buNone/>
            </a:pPr>
            <a:r>
              <a:rPr lang="cs-CZ" b="1" dirty="0" smtClean="0"/>
              <a:t>Způsob programování:</a:t>
            </a:r>
          </a:p>
          <a:p>
            <a:pPr>
              <a:buNone/>
            </a:pPr>
            <a:r>
              <a:rPr lang="cs-CZ" dirty="0" smtClean="0"/>
              <a:t>Propojení počítacích bloků šňůrami, nastavení koeficientů a počátečních podmínek potenciometry.</a:t>
            </a:r>
          </a:p>
          <a:p>
            <a:pPr>
              <a:buNone/>
            </a:pPr>
            <a:r>
              <a:rPr lang="cs-CZ" b="1" dirty="0" smtClean="0"/>
              <a:t>Výstup:</a:t>
            </a:r>
          </a:p>
          <a:p>
            <a:pPr>
              <a:buNone/>
            </a:pPr>
            <a:r>
              <a:rPr lang="cs-CZ" dirty="0" err="1" smtClean="0"/>
              <a:t>Dlouhodosvitová</a:t>
            </a:r>
            <a:r>
              <a:rPr lang="cs-CZ" dirty="0" smtClean="0"/>
              <a:t> obrazovka, registrační voltmetr, souřadnicový zapisovač</a:t>
            </a:r>
          </a:p>
          <a:p>
            <a:endParaRPr lang="cs-CZ" dirty="0" smtClean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Schéma řešení soustavy diferenciálních rovnic na analogovém počítači</a:t>
            </a:r>
            <a:endParaRPr lang="cs-CZ" dirty="0"/>
          </a:p>
        </p:txBody>
      </p:sp>
      <p:pic>
        <p:nvPicPr>
          <p:cNvPr id="4" name="Zástupný symbol pro obsah 3" descr="analog_schema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7231" y="1600200"/>
            <a:ext cx="5469538" cy="45259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Analogový x digitální počítač</a:t>
            </a:r>
            <a:endParaRPr lang="cs-CZ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Otázka:  prochází proud?</a:t>
            </a:r>
          </a:p>
          <a:p>
            <a:pPr lvl="1"/>
            <a:r>
              <a:rPr lang="cs-CZ" dirty="0" smtClean="0"/>
              <a:t>Digitální počítač:   ANO – prochází, NE – neprochází</a:t>
            </a:r>
          </a:p>
          <a:p>
            <a:pPr lvl="1"/>
            <a:r>
              <a:rPr lang="cs-CZ" dirty="0" smtClean="0"/>
              <a:t>Analogový počítač:   ANO -  prochází a jeho hodnota je x </a:t>
            </a:r>
          </a:p>
          <a:p>
            <a:pPr lvl="1"/>
            <a:endParaRPr lang="cs-CZ" dirty="0" smtClean="0"/>
          </a:p>
          <a:p>
            <a:pPr lvl="1"/>
            <a:r>
              <a:rPr lang="cs-CZ" dirty="0" smtClean="0"/>
              <a:t>Digitální – pomalejší modelování výpočetního problému, ale přesnější</a:t>
            </a:r>
          </a:p>
          <a:p>
            <a:pPr lvl="1">
              <a:buNone/>
            </a:pPr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Trendy ve vývoji počítačů</a:t>
            </a:r>
            <a:endParaRPr lang="cs-CZ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DNA </a:t>
            </a:r>
            <a:r>
              <a:rPr lang="cs-CZ" b="1" dirty="0" err="1" smtClean="0"/>
              <a:t>computing</a:t>
            </a:r>
            <a:r>
              <a:rPr lang="cs-CZ" b="1" dirty="0" smtClean="0"/>
              <a:t> </a:t>
            </a:r>
            <a:r>
              <a:rPr lang="cs-CZ" dirty="0" smtClean="0"/>
              <a:t>– médium pro uchování informací – molekuly DNA – vysoký stupeň paralelismu – deterministický – systém je vždy v jednom stavu</a:t>
            </a:r>
          </a:p>
        </p:txBody>
      </p:sp>
      <p:pic>
        <p:nvPicPr>
          <p:cNvPr id="19458" name="Picture 2" descr="http://media.eurekalert.org/multimedia_prod/pub/web/2143_we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3212976"/>
            <a:ext cx="38100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Trendy ve vývoji počítačů</a:t>
            </a:r>
            <a:endParaRPr lang="cs-CZ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b="1" dirty="0" smtClean="0"/>
              <a:t>	Kvantový počítač</a:t>
            </a:r>
          </a:p>
          <a:p>
            <a:pPr lvl="2"/>
            <a:r>
              <a:rPr lang="cs-CZ" sz="2800" dirty="0" smtClean="0"/>
              <a:t>2007 – první funkční</a:t>
            </a:r>
          </a:p>
          <a:p>
            <a:pPr lvl="2"/>
            <a:r>
              <a:rPr lang="cs-CZ" sz="2800" dirty="0" err="1" smtClean="0"/>
              <a:t>Qubit</a:t>
            </a:r>
            <a:endParaRPr lang="cs-CZ" sz="2800" dirty="0" smtClean="0"/>
          </a:p>
          <a:p>
            <a:pPr lvl="2"/>
            <a:r>
              <a:rPr lang="cs-CZ" sz="2800" dirty="0" smtClean="0"/>
              <a:t>Masivní paralelismus</a:t>
            </a:r>
          </a:p>
          <a:p>
            <a:pPr lvl="2"/>
            <a:r>
              <a:rPr lang="cs-CZ" sz="2800" dirty="0" smtClean="0"/>
              <a:t>Kvantová fyzika – měřením se ovlivní měřený subjekt, systém je ve více stavech</a:t>
            </a:r>
            <a:endParaRPr lang="cs-CZ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Kvantový počítač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50" descr="Zdroj: University of Bristol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700808"/>
            <a:ext cx="5079454" cy="356879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ovéPole 4"/>
          <p:cNvSpPr txBox="1"/>
          <p:nvPr/>
        </p:nvSpPr>
        <p:spPr>
          <a:xfrm>
            <a:off x="611560" y="5445224"/>
            <a:ext cx="77768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2011, University </a:t>
            </a:r>
            <a:r>
              <a:rPr lang="cs-CZ" dirty="0" err="1" smtClean="0"/>
              <a:t>of</a:t>
            </a:r>
            <a:r>
              <a:rPr lang="cs-CZ" dirty="0" smtClean="0"/>
              <a:t> Bristol, 128qubit </a:t>
            </a:r>
            <a:r>
              <a:rPr lang="cs-CZ" dirty="0" err="1" smtClean="0"/>
              <a:t>processor</a:t>
            </a:r>
            <a:r>
              <a:rPr lang="cs-CZ" dirty="0" smtClean="0"/>
              <a:t>, </a:t>
            </a:r>
            <a:r>
              <a:rPr lang="en-US" dirty="0" smtClean="0"/>
              <a:t>cooled with helium, manages only one mathematical operation</a:t>
            </a:r>
            <a:endParaRPr lang="cs-CZ" dirty="0" smtClean="0"/>
          </a:p>
          <a:p>
            <a:r>
              <a:rPr lang="cs-CZ" sz="1200" dirty="0" err="1" smtClean="0"/>
              <a:t>Source</a:t>
            </a:r>
            <a:r>
              <a:rPr lang="cs-CZ" sz="1200" dirty="0" smtClean="0"/>
              <a:t>: http://vtm.zive.cz/kvantovy-svetelny-cip-ktery-lze-preprogramovat</a:t>
            </a:r>
            <a:endParaRPr lang="en-US" sz="1200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D-</a:t>
            </a:r>
            <a:r>
              <a:rPr lang="cs-CZ" dirty="0" err="1" smtClean="0"/>
              <a:t>Wave</a:t>
            </a:r>
            <a:r>
              <a:rPr lang="cs-CZ" dirty="0" smtClean="0"/>
              <a:t> </a:t>
            </a:r>
            <a:r>
              <a:rPr lang="cs-CZ" dirty="0" err="1" smtClean="0"/>
              <a:t>system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8850" name="Picture 2" descr="http://zoom.iprima.cz/sites/default/files/image_crops/image_620x349/d/367041_kvantovy-pocitac_image_620x3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714175"/>
            <a:ext cx="7416824" cy="41749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Napier</a:t>
            </a:r>
            <a:r>
              <a:rPr lang="cs-CZ" dirty="0" smtClean="0"/>
              <a:t> – přirozený logaritmus</a:t>
            </a:r>
            <a:endParaRPr lang="cs-CZ" dirty="0"/>
          </a:p>
        </p:txBody>
      </p:sp>
      <p:pic>
        <p:nvPicPr>
          <p:cNvPr id="4" name="Zástupný symbol pro obsah 3" descr="napier1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28662" y="2428868"/>
            <a:ext cx="3476625" cy="2838450"/>
          </a:xfrm>
        </p:spPr>
      </p:pic>
      <p:pic>
        <p:nvPicPr>
          <p:cNvPr id="5" name="Obrázek 4" descr="napier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2214554"/>
            <a:ext cx="3590925" cy="3276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SHRNUTÍ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Nejdůležitější inovace v IT v 19.století</a:t>
            </a:r>
          </a:p>
          <a:p>
            <a:pPr lvl="1"/>
            <a:r>
              <a:rPr lang="cs-CZ" dirty="0" smtClean="0"/>
              <a:t>Charles </a:t>
            </a:r>
            <a:r>
              <a:rPr lang="cs-CZ" dirty="0" err="1" smtClean="0"/>
              <a:t>Babbage</a:t>
            </a:r>
            <a:r>
              <a:rPr lang="cs-CZ" dirty="0" smtClean="0"/>
              <a:t> </a:t>
            </a:r>
          </a:p>
          <a:p>
            <a:pPr lvl="1"/>
            <a:r>
              <a:rPr lang="cs-CZ" dirty="0" err="1" smtClean="0"/>
              <a:t>Booleova</a:t>
            </a:r>
            <a:r>
              <a:rPr lang="cs-CZ" dirty="0" smtClean="0"/>
              <a:t> algebra </a:t>
            </a:r>
          </a:p>
          <a:p>
            <a:pPr lvl="1"/>
            <a:r>
              <a:rPr lang="cs-CZ" dirty="0" err="1" smtClean="0"/>
              <a:t>Hollelrith</a:t>
            </a:r>
            <a:r>
              <a:rPr lang="cs-CZ" dirty="0" smtClean="0"/>
              <a:t> </a:t>
            </a:r>
          </a:p>
          <a:p>
            <a:r>
              <a:rPr lang="cs-CZ" dirty="0" smtClean="0"/>
              <a:t>Nejdůležitější inovace v IT v 20.století</a:t>
            </a:r>
          </a:p>
          <a:p>
            <a:pPr lvl="1"/>
            <a:r>
              <a:rPr lang="cs-CZ" dirty="0" smtClean="0"/>
              <a:t>1904 – elektronka </a:t>
            </a:r>
          </a:p>
          <a:p>
            <a:pPr lvl="1"/>
            <a:r>
              <a:rPr lang="cs-CZ" dirty="0" smtClean="0"/>
              <a:t>1936 – lambda kalkul</a:t>
            </a:r>
          </a:p>
          <a:p>
            <a:pPr lvl="1"/>
            <a:r>
              <a:rPr lang="cs-CZ" dirty="0" smtClean="0"/>
              <a:t>1937 – klopný obvod</a:t>
            </a:r>
            <a:endParaRPr lang="cs-CZ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Shrnutí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Zlomové objevy pro IT</a:t>
            </a:r>
          </a:p>
          <a:p>
            <a:pPr lvl="1"/>
            <a:r>
              <a:rPr lang="cs-CZ" b="1" dirty="0" smtClean="0">
                <a:solidFill>
                  <a:srgbClr val="FF0000"/>
                </a:solidFill>
              </a:rPr>
              <a:t>ALAN TURING </a:t>
            </a:r>
            <a:r>
              <a:rPr lang="cs-CZ" dirty="0" smtClean="0"/>
              <a:t>– </a:t>
            </a:r>
            <a:r>
              <a:rPr lang="cs-CZ" dirty="0" err="1" smtClean="0"/>
              <a:t>turingův</a:t>
            </a:r>
            <a:r>
              <a:rPr lang="cs-CZ" dirty="0" smtClean="0"/>
              <a:t> stroj – počítač=univerzální zařízení</a:t>
            </a:r>
          </a:p>
          <a:p>
            <a:pPr lvl="1"/>
            <a:r>
              <a:rPr lang="cs-CZ" b="1" dirty="0" smtClean="0">
                <a:solidFill>
                  <a:srgbClr val="FF0000"/>
                </a:solidFill>
              </a:rPr>
              <a:t>VON NEUMANN </a:t>
            </a:r>
            <a:r>
              <a:rPr lang="cs-CZ" dirty="0" smtClean="0"/>
              <a:t>– hardwarová koncepce počítače, využití dvojkové číselné soustavy</a:t>
            </a:r>
          </a:p>
          <a:p>
            <a:pPr lvl="1"/>
            <a:endParaRPr lang="cs-CZ" dirty="0" smtClean="0"/>
          </a:p>
          <a:p>
            <a:pPr lvl="1"/>
            <a:endParaRPr lang="cs-CZ" dirty="0" smtClean="0"/>
          </a:p>
          <a:p>
            <a:pPr>
              <a:buNone/>
            </a:pPr>
            <a:r>
              <a:rPr lang="cs-CZ" dirty="0" smtClean="0"/>
              <a:t>1946 – první počítač ENIAC</a:t>
            </a:r>
            <a:endParaRPr lang="cs-CZ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Shrnutí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Významné data</a:t>
            </a:r>
          </a:p>
          <a:p>
            <a:pPr lvl="1"/>
            <a:r>
              <a:rPr lang="cs-CZ" dirty="0" smtClean="0"/>
              <a:t>Integrovaný obvod (1961), Mikroprocesor (1971)</a:t>
            </a:r>
          </a:p>
          <a:p>
            <a:pPr lvl="1"/>
            <a:r>
              <a:rPr lang="cs-CZ" dirty="0" smtClean="0"/>
              <a:t>1969/72 - UNIX</a:t>
            </a:r>
          </a:p>
          <a:p>
            <a:pPr lvl="1"/>
            <a:r>
              <a:rPr lang="cs-CZ" dirty="0" smtClean="0"/>
              <a:t>1980 – IBM PC, MS DOS</a:t>
            </a:r>
          </a:p>
          <a:p>
            <a:pPr lvl="1"/>
            <a:r>
              <a:rPr lang="cs-CZ" dirty="0" smtClean="0"/>
              <a:t>1981 – GUI (Xerox)</a:t>
            </a:r>
          </a:p>
          <a:p>
            <a:pPr lvl="1"/>
            <a:r>
              <a:rPr lang="cs-CZ" dirty="0" smtClean="0"/>
              <a:t>1984 – WISYWIG </a:t>
            </a:r>
          </a:p>
          <a:p>
            <a:pPr lvl="1"/>
            <a:r>
              <a:rPr lang="cs-CZ" dirty="0" smtClean="0"/>
              <a:t>1991 – LINUX </a:t>
            </a:r>
          </a:p>
          <a:p>
            <a:pPr lvl="1"/>
            <a:r>
              <a:rPr lang="cs-CZ" dirty="0" smtClean="0"/>
              <a:t>1992 – </a:t>
            </a:r>
            <a:r>
              <a:rPr lang="cs-CZ" smtClean="0"/>
              <a:t>Microsoft Windows 3.x</a:t>
            </a:r>
            <a:endParaRPr lang="cs-CZ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SHRNUTÍ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Mainframe</a:t>
            </a:r>
          </a:p>
          <a:p>
            <a:r>
              <a:rPr lang="cs-CZ" dirty="0" smtClean="0"/>
              <a:t>CRAY</a:t>
            </a:r>
          </a:p>
          <a:p>
            <a:r>
              <a:rPr lang="cs-CZ" dirty="0" smtClean="0"/>
              <a:t>Analogový počítač</a:t>
            </a:r>
          </a:p>
          <a:p>
            <a:r>
              <a:rPr lang="cs-CZ" dirty="0" smtClean="0"/>
              <a:t>Kvantový počítač</a:t>
            </a:r>
            <a:endParaRPr 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Logaritmické pravítko</a:t>
            </a:r>
            <a:endParaRPr lang="cs-CZ" dirty="0"/>
          </a:p>
        </p:txBody>
      </p:sp>
      <p:pic>
        <p:nvPicPr>
          <p:cNvPr id="4" name="Zástupný symbol pro obsah 3" descr="logaro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85850" y="2139156"/>
            <a:ext cx="6972300" cy="3448050"/>
          </a:xfrm>
        </p:spPr>
      </p:pic>
      <p:sp>
        <p:nvSpPr>
          <p:cNvPr id="5" name="TextovéPole 4"/>
          <p:cNvSpPr txBox="1"/>
          <p:nvPr/>
        </p:nvSpPr>
        <p:spPr>
          <a:xfrm>
            <a:off x="571472" y="1357298"/>
            <a:ext cx="70792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První logaritmické pravítko – William </a:t>
            </a:r>
            <a:r>
              <a:rPr lang="cs-CZ" dirty="0" err="1" smtClean="0"/>
              <a:t>Oughtred</a:t>
            </a:r>
            <a:r>
              <a:rPr lang="cs-CZ" dirty="0" smtClean="0"/>
              <a:t> – 1622</a:t>
            </a:r>
          </a:p>
          <a:p>
            <a:r>
              <a:rPr lang="cs-CZ" dirty="0" smtClean="0"/>
              <a:t>Násobení, dělení, mocnění, odmocnění – převede na sčítání, odečítání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cs-CZ" dirty="0" err="1" smtClean="0"/>
              <a:t>Wilhelm</a:t>
            </a:r>
            <a:r>
              <a:rPr lang="cs-CZ" dirty="0" smtClean="0"/>
              <a:t> </a:t>
            </a:r>
            <a:r>
              <a:rPr lang="cs-CZ" dirty="0" err="1" smtClean="0"/>
              <a:t>Schickard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mechanická kalkulačka - 1623</a:t>
            </a:r>
            <a:endParaRPr lang="cs-CZ" dirty="0"/>
          </a:p>
        </p:txBody>
      </p:sp>
      <p:pic>
        <p:nvPicPr>
          <p:cNvPr id="4" name="Zástupný symbol pro obsah 3" descr="schickard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13270" y="1907396"/>
            <a:ext cx="4879010" cy="36818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Blaire Pascal (19 let) – </a:t>
            </a:r>
            <a:r>
              <a:rPr lang="cs-CZ" dirty="0" err="1" smtClean="0"/>
              <a:t>Pascalina</a:t>
            </a:r>
            <a:r>
              <a:rPr lang="cs-CZ" dirty="0" smtClean="0"/>
              <a:t> - 1642</a:t>
            </a:r>
            <a:endParaRPr lang="cs-CZ" dirty="0"/>
          </a:p>
        </p:txBody>
      </p:sp>
      <p:pic>
        <p:nvPicPr>
          <p:cNvPr id="4" name="Zástupný symbol pro obsah 3" descr="pascalin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09617" y="1916832"/>
            <a:ext cx="6323779" cy="3600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f1517e3480cfc777069b6491d46ba6945ecde"/>
</p:tagLst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1416</TotalTime>
  <Words>1411</Words>
  <Application>Microsoft Office PowerPoint</Application>
  <PresentationFormat>Předvádění na obrazovce (4:3)</PresentationFormat>
  <Paragraphs>274</Paragraphs>
  <Slides>63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63</vt:i4>
      </vt:variant>
    </vt:vector>
  </HeadingPairs>
  <TitlesOfParts>
    <vt:vector size="64" baseType="lpstr">
      <vt:lpstr>Motiv sady Office</vt:lpstr>
      <vt:lpstr>Základy informatiky historie informatiky</vt:lpstr>
      <vt:lpstr>Pravěk – výpočetní kosti</vt:lpstr>
      <vt:lpstr>Před počítači - abakus</vt:lpstr>
      <vt:lpstr>Starověké Řecko – kythérský mechanismus – 150-100 př.n.l.</vt:lpstr>
      <vt:lpstr>Snímek 5</vt:lpstr>
      <vt:lpstr>Napier – přirozený logaritmus</vt:lpstr>
      <vt:lpstr>Logaritmické pravítko</vt:lpstr>
      <vt:lpstr>Wilhelm Schickard mechanická kalkulačka - 1623</vt:lpstr>
      <vt:lpstr>Blaire Pascal (19 let) – Pascalina - 1642</vt:lpstr>
      <vt:lpstr>Liebnitz</vt:lpstr>
      <vt:lpstr>1805 – Jaquard – tkalcovský stav</vt:lpstr>
      <vt:lpstr>Matematické základy</vt:lpstr>
      <vt:lpstr>Booleova logika</vt:lpstr>
      <vt:lpstr>Počítací stroje a děrné štítky</vt:lpstr>
      <vt:lpstr>Babbage - Analytical Engine</vt:lpstr>
      <vt:lpstr>Babbage – rekonstrukce A.M. 1991</vt:lpstr>
      <vt:lpstr>Babbage</vt:lpstr>
      <vt:lpstr>Hollerith</vt:lpstr>
      <vt:lpstr>Teoretické základy počítačů</vt:lpstr>
      <vt:lpstr>Teoretické základy počítačů</vt:lpstr>
      <vt:lpstr>Snímek 21</vt:lpstr>
      <vt:lpstr>Von Neumannovo schéma</vt:lpstr>
      <vt:lpstr>Von Neumannovo schéma počítače</vt:lpstr>
      <vt:lpstr>Harvardská Architektura</vt:lpstr>
      <vt:lpstr>První počítač - ENIAC</vt:lpstr>
      <vt:lpstr>ENIAC</vt:lpstr>
      <vt:lpstr>ENIAC</vt:lpstr>
      <vt:lpstr>ENIAC</vt:lpstr>
      <vt:lpstr>First computer bug - 1947</vt:lpstr>
      <vt:lpstr>Historie vývoje počítačů</vt:lpstr>
      <vt:lpstr>Tranzistor</vt:lpstr>
      <vt:lpstr>Vývoj počítačů</vt:lpstr>
      <vt:lpstr>První osobní počítač</vt:lpstr>
      <vt:lpstr>Pevný disk</vt:lpstr>
      <vt:lpstr>Disketa</vt:lpstr>
      <vt:lpstr>První Apple</vt:lpstr>
      <vt:lpstr>Snímek 37</vt:lpstr>
      <vt:lpstr>První IBM PC</vt:lpstr>
      <vt:lpstr>80. léta</vt:lpstr>
      <vt:lpstr>První laptop</vt:lpstr>
      <vt:lpstr>Snímek 41</vt:lpstr>
      <vt:lpstr>Další typy počítačů</vt:lpstr>
      <vt:lpstr>Mainframe IBM</vt:lpstr>
      <vt:lpstr>Mainframe IBM S/390 </vt:lpstr>
      <vt:lpstr>Mainframe ALPHA DS-20 (2002)</vt:lpstr>
      <vt:lpstr>Nejvýkonnější počítač</vt:lpstr>
      <vt:lpstr>Generace počítačů</vt:lpstr>
      <vt:lpstr>Integrované obvody</vt:lpstr>
      <vt:lpstr>Jiné typy principů počítačů</vt:lpstr>
      <vt:lpstr>Analogový počítač</vt:lpstr>
      <vt:lpstr>Analogový počítač</vt:lpstr>
      <vt:lpstr>MEDA 41TC</vt:lpstr>
      <vt:lpstr>Analogový počítač – příklad výpočtu</vt:lpstr>
      <vt:lpstr>Schéma řešení soustavy diferenciálních rovnic na analogovém počítači</vt:lpstr>
      <vt:lpstr>Analogový x digitální počítač</vt:lpstr>
      <vt:lpstr>Trendy ve vývoji počítačů</vt:lpstr>
      <vt:lpstr>Trendy ve vývoji počítačů</vt:lpstr>
      <vt:lpstr>Kvantový počítač</vt:lpstr>
      <vt:lpstr>D-Wave system</vt:lpstr>
      <vt:lpstr>SHRNUTÍ</vt:lpstr>
      <vt:lpstr>Shrnutí</vt:lpstr>
      <vt:lpstr>Shrnutí</vt:lpstr>
      <vt:lpstr>SHRNUTÍ</vt:lpstr>
    </vt:vector>
  </TitlesOfParts>
  <Company>Kovo, Informační systémy a. s.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Danel</dc:creator>
  <cp:lastModifiedBy>Roman Danel</cp:lastModifiedBy>
  <cp:revision>59</cp:revision>
  <dcterms:created xsi:type="dcterms:W3CDTF">2009-09-06T19:32:24Z</dcterms:created>
  <dcterms:modified xsi:type="dcterms:W3CDTF">2014-08-31T20:08:24Z</dcterms:modified>
</cp:coreProperties>
</file>